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9040ACD-35A1-493A-A097-D3471D0EF9E5}" v="5" dt="2021-03-07T16:47:26.3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7" autoAdjust="0"/>
    <p:restoredTop sz="94660"/>
  </p:normalViewPr>
  <p:slideViewPr>
    <p:cSldViewPr snapToGrid="0">
      <p:cViewPr varScale="1">
        <p:scale>
          <a:sx n="86" d="100"/>
          <a:sy n="86" d="100"/>
        </p:scale>
        <p:origin x="514"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IFF" userId="604851f172595be9" providerId="LiveId" clId="{D9040ACD-35A1-493A-A097-D3471D0EF9E5}"/>
    <pc:docChg chg="modSld">
      <pc:chgData name="CLIFF" userId="604851f172595be9" providerId="LiveId" clId="{D9040ACD-35A1-493A-A097-D3471D0EF9E5}" dt="2021-03-07T16:52:21.199" v="20" actId="20577"/>
      <pc:docMkLst>
        <pc:docMk/>
      </pc:docMkLst>
      <pc:sldChg chg="addSp delSp modSp modTransition modAnim">
        <pc:chgData name="CLIFF" userId="604851f172595be9" providerId="LiveId" clId="{D9040ACD-35A1-493A-A097-D3471D0EF9E5}" dt="2021-03-07T16:47:26.305" v="7"/>
        <pc:sldMkLst>
          <pc:docMk/>
          <pc:sldMk cId="524728718" sldId="256"/>
        </pc:sldMkLst>
        <pc:picChg chg="add del mod">
          <ac:chgData name="CLIFF" userId="604851f172595be9" providerId="LiveId" clId="{D9040ACD-35A1-493A-A097-D3471D0EF9E5}" dt="2021-03-07T16:40:31.323" v="1"/>
          <ac:picMkLst>
            <pc:docMk/>
            <pc:sldMk cId="524728718" sldId="256"/>
            <ac:picMk id="3" creationId="{845783BF-756C-4D35-95E1-BC20A5202BDD}"/>
          </ac:picMkLst>
        </pc:picChg>
        <pc:picChg chg="add del mod">
          <ac:chgData name="CLIFF" userId="604851f172595be9" providerId="LiveId" clId="{D9040ACD-35A1-493A-A097-D3471D0EF9E5}" dt="2021-03-07T16:41:17.147" v="5"/>
          <ac:picMkLst>
            <pc:docMk/>
            <pc:sldMk cId="524728718" sldId="256"/>
            <ac:picMk id="4" creationId="{B3013E98-B606-4F42-A309-731EDB5DF784}"/>
          </ac:picMkLst>
        </pc:picChg>
        <pc:picChg chg="add del mod">
          <ac:chgData name="CLIFF" userId="604851f172595be9" providerId="LiveId" clId="{D9040ACD-35A1-493A-A097-D3471D0EF9E5}" dt="2021-03-07T16:41:24.137" v="6"/>
          <ac:picMkLst>
            <pc:docMk/>
            <pc:sldMk cId="524728718" sldId="256"/>
            <ac:picMk id="5" creationId="{2A6181C6-963C-4EE1-8B28-5951A67189ED}"/>
          </ac:picMkLst>
        </pc:picChg>
        <pc:picChg chg="add mod">
          <ac:chgData name="CLIFF" userId="604851f172595be9" providerId="LiveId" clId="{D9040ACD-35A1-493A-A097-D3471D0EF9E5}" dt="2021-03-07T16:47:26.305" v="7"/>
          <ac:picMkLst>
            <pc:docMk/>
            <pc:sldMk cId="524728718" sldId="256"/>
            <ac:picMk id="6" creationId="{A9DC3DE4-C808-4B30-BCBF-85274650A570}"/>
          </ac:picMkLst>
        </pc:picChg>
      </pc:sldChg>
      <pc:sldChg chg="addSp delSp modSp mod modTransition modAnim">
        <pc:chgData name="CLIFF" userId="604851f172595be9" providerId="LiveId" clId="{D9040ACD-35A1-493A-A097-D3471D0EF9E5}" dt="2021-03-07T16:47:26.305" v="7"/>
        <pc:sldMkLst>
          <pc:docMk/>
          <pc:sldMk cId="1888133448" sldId="257"/>
        </pc:sldMkLst>
        <pc:spChg chg="mod">
          <ac:chgData name="CLIFF" userId="604851f172595be9" providerId="LiveId" clId="{D9040ACD-35A1-493A-A097-D3471D0EF9E5}" dt="2021-03-07T16:40:46.264" v="4" actId="20577"/>
          <ac:spMkLst>
            <pc:docMk/>
            <pc:sldMk cId="1888133448" sldId="257"/>
            <ac:spMk id="3" creationId="{62CC372B-B67B-410C-9FB5-E50318E4F9E7}"/>
          </ac:spMkLst>
        </pc:spChg>
        <pc:picChg chg="add del mod">
          <ac:chgData name="CLIFF" userId="604851f172595be9" providerId="LiveId" clId="{D9040ACD-35A1-493A-A097-D3471D0EF9E5}" dt="2021-03-07T16:41:24.137" v="6"/>
          <ac:picMkLst>
            <pc:docMk/>
            <pc:sldMk cId="1888133448" sldId="257"/>
            <ac:picMk id="4" creationId="{33918907-55E1-4860-A4F8-CC1357B08180}"/>
          </ac:picMkLst>
        </pc:picChg>
        <pc:picChg chg="add mod">
          <ac:chgData name="CLIFF" userId="604851f172595be9" providerId="LiveId" clId="{D9040ACD-35A1-493A-A097-D3471D0EF9E5}" dt="2021-03-07T16:47:26.305" v="7"/>
          <ac:picMkLst>
            <pc:docMk/>
            <pc:sldMk cId="1888133448" sldId="257"/>
            <ac:picMk id="5" creationId="{4A1C4A32-BD30-4825-A643-FD3BEB2A91EE}"/>
          </ac:picMkLst>
        </pc:picChg>
      </pc:sldChg>
      <pc:sldChg chg="addSp modSp modTransition">
        <pc:chgData name="CLIFF" userId="604851f172595be9" providerId="LiveId" clId="{D9040ACD-35A1-493A-A097-D3471D0EF9E5}" dt="2021-03-07T16:47:26.305" v="7"/>
        <pc:sldMkLst>
          <pc:docMk/>
          <pc:sldMk cId="500946663" sldId="258"/>
        </pc:sldMkLst>
        <pc:picChg chg="add mod">
          <ac:chgData name="CLIFF" userId="604851f172595be9" providerId="LiveId" clId="{D9040ACD-35A1-493A-A097-D3471D0EF9E5}" dt="2021-03-07T16:47:26.305" v="7"/>
          <ac:picMkLst>
            <pc:docMk/>
            <pc:sldMk cId="500946663" sldId="258"/>
            <ac:picMk id="3" creationId="{A784C4C1-923D-43FD-A981-D9D4E6EB9516}"/>
          </ac:picMkLst>
        </pc:picChg>
      </pc:sldChg>
      <pc:sldChg chg="addSp modSp mod modTransition">
        <pc:chgData name="CLIFF" userId="604851f172595be9" providerId="LiveId" clId="{D9040ACD-35A1-493A-A097-D3471D0EF9E5}" dt="2021-03-07T16:52:21.199" v="20" actId="20577"/>
        <pc:sldMkLst>
          <pc:docMk/>
          <pc:sldMk cId="959396451" sldId="259"/>
        </pc:sldMkLst>
        <pc:spChg chg="mod">
          <ac:chgData name="CLIFF" userId="604851f172595be9" providerId="LiveId" clId="{D9040ACD-35A1-493A-A097-D3471D0EF9E5}" dt="2021-03-07T16:52:21.199" v="20" actId="20577"/>
          <ac:spMkLst>
            <pc:docMk/>
            <pc:sldMk cId="959396451" sldId="259"/>
            <ac:spMk id="3" creationId="{132E682A-15C0-47EC-91B7-D61AE51D49E7}"/>
          </ac:spMkLst>
        </pc:spChg>
        <pc:picChg chg="add mod">
          <ac:chgData name="CLIFF" userId="604851f172595be9" providerId="LiveId" clId="{D9040ACD-35A1-493A-A097-D3471D0EF9E5}" dt="2021-03-07T16:47:26.305" v="7"/>
          <ac:picMkLst>
            <pc:docMk/>
            <pc:sldMk cId="959396451" sldId="259"/>
            <ac:picMk id="4" creationId="{FB50FFEB-26D3-456F-B825-9AB6D4D2531E}"/>
          </ac:picMkLst>
        </pc:picChg>
      </pc:sldChg>
      <pc:sldChg chg="addSp modSp modTransition">
        <pc:chgData name="CLIFF" userId="604851f172595be9" providerId="LiveId" clId="{D9040ACD-35A1-493A-A097-D3471D0EF9E5}" dt="2021-03-07T16:47:26.305" v="7"/>
        <pc:sldMkLst>
          <pc:docMk/>
          <pc:sldMk cId="3241455529" sldId="260"/>
        </pc:sldMkLst>
        <pc:picChg chg="add mod">
          <ac:chgData name="CLIFF" userId="604851f172595be9" providerId="LiveId" clId="{D9040ACD-35A1-493A-A097-D3471D0EF9E5}" dt="2021-03-07T16:47:26.305" v="7"/>
          <ac:picMkLst>
            <pc:docMk/>
            <pc:sldMk cId="3241455529" sldId="260"/>
            <ac:picMk id="4" creationId="{F2B8E54B-9118-46EB-AC5F-F640EFE4909A}"/>
          </ac:picMkLst>
        </pc:picChg>
      </pc:sldChg>
      <pc:sldChg chg="addSp modSp modTransition">
        <pc:chgData name="CLIFF" userId="604851f172595be9" providerId="LiveId" clId="{D9040ACD-35A1-493A-A097-D3471D0EF9E5}" dt="2021-03-07T16:47:26.305" v="7"/>
        <pc:sldMkLst>
          <pc:docMk/>
          <pc:sldMk cId="2155715277" sldId="261"/>
        </pc:sldMkLst>
        <pc:picChg chg="add mod">
          <ac:chgData name="CLIFF" userId="604851f172595be9" providerId="LiveId" clId="{D9040ACD-35A1-493A-A097-D3471D0EF9E5}" dt="2021-03-07T16:47:26.305" v="7"/>
          <ac:picMkLst>
            <pc:docMk/>
            <pc:sldMk cId="2155715277" sldId="261"/>
            <ac:picMk id="4" creationId="{9F48AF52-2F7A-45EF-9B0E-7404CAC00412}"/>
          </ac:picMkLst>
        </pc:picChg>
      </pc:sldChg>
      <pc:sldChg chg="addSp modSp modTransition">
        <pc:chgData name="CLIFF" userId="604851f172595be9" providerId="LiveId" clId="{D9040ACD-35A1-493A-A097-D3471D0EF9E5}" dt="2021-03-07T16:47:26.305" v="7"/>
        <pc:sldMkLst>
          <pc:docMk/>
          <pc:sldMk cId="4199901404" sldId="262"/>
        </pc:sldMkLst>
        <pc:picChg chg="add mod">
          <ac:chgData name="CLIFF" userId="604851f172595be9" providerId="LiveId" clId="{D9040ACD-35A1-493A-A097-D3471D0EF9E5}" dt="2021-03-07T16:47:26.305" v="7"/>
          <ac:picMkLst>
            <pc:docMk/>
            <pc:sldMk cId="4199901404" sldId="262"/>
            <ac:picMk id="3" creationId="{B439E0E8-7EA0-4C44-B86C-4D17DF647CBB}"/>
          </ac:picMkLst>
        </pc:picChg>
      </pc:sldChg>
      <pc:sldChg chg="addSp modSp mod modTransition">
        <pc:chgData name="CLIFF" userId="604851f172595be9" providerId="LiveId" clId="{D9040ACD-35A1-493A-A097-D3471D0EF9E5}" dt="2021-03-07T16:50:24.916" v="11" actId="20577"/>
        <pc:sldMkLst>
          <pc:docMk/>
          <pc:sldMk cId="2156368776" sldId="263"/>
        </pc:sldMkLst>
        <pc:spChg chg="mod">
          <ac:chgData name="CLIFF" userId="604851f172595be9" providerId="LiveId" clId="{D9040ACD-35A1-493A-A097-D3471D0EF9E5}" dt="2021-03-07T16:50:24.916" v="11" actId="20577"/>
          <ac:spMkLst>
            <pc:docMk/>
            <pc:sldMk cId="2156368776" sldId="263"/>
            <ac:spMk id="3" creationId="{6BF6DD14-FA51-4EA0-8EB2-DFE997240222}"/>
          </ac:spMkLst>
        </pc:spChg>
        <pc:picChg chg="add mod">
          <ac:chgData name="CLIFF" userId="604851f172595be9" providerId="LiveId" clId="{D9040ACD-35A1-493A-A097-D3471D0EF9E5}" dt="2021-03-07T16:47:26.305" v="7"/>
          <ac:picMkLst>
            <pc:docMk/>
            <pc:sldMk cId="2156368776" sldId="263"/>
            <ac:picMk id="4" creationId="{44A8FD02-9368-4FF5-A224-E1DB8304A4ED}"/>
          </ac:picMkLst>
        </pc:picChg>
      </pc:sldChg>
      <pc:sldChg chg="addSp modSp modTransition">
        <pc:chgData name="CLIFF" userId="604851f172595be9" providerId="LiveId" clId="{D9040ACD-35A1-493A-A097-D3471D0EF9E5}" dt="2021-03-07T16:47:26.305" v="7"/>
        <pc:sldMkLst>
          <pc:docMk/>
          <pc:sldMk cId="2028209946" sldId="264"/>
        </pc:sldMkLst>
        <pc:picChg chg="add mod">
          <ac:chgData name="CLIFF" userId="604851f172595be9" providerId="LiveId" clId="{D9040ACD-35A1-493A-A097-D3471D0EF9E5}" dt="2021-03-07T16:47:26.305" v="7"/>
          <ac:picMkLst>
            <pc:docMk/>
            <pc:sldMk cId="2028209946" sldId="264"/>
            <ac:picMk id="4" creationId="{9DD39072-119D-474F-9A56-80C1B80966AE}"/>
          </ac:picMkLst>
        </pc:picChg>
      </pc:sldChg>
      <pc:sldChg chg="addSp modSp modTransition">
        <pc:chgData name="CLIFF" userId="604851f172595be9" providerId="LiveId" clId="{D9040ACD-35A1-493A-A097-D3471D0EF9E5}" dt="2021-03-07T16:47:26.305" v="7"/>
        <pc:sldMkLst>
          <pc:docMk/>
          <pc:sldMk cId="2854465678" sldId="265"/>
        </pc:sldMkLst>
        <pc:picChg chg="add mod">
          <ac:chgData name="CLIFF" userId="604851f172595be9" providerId="LiveId" clId="{D9040ACD-35A1-493A-A097-D3471D0EF9E5}" dt="2021-03-07T16:47:26.305" v="7"/>
          <ac:picMkLst>
            <pc:docMk/>
            <pc:sldMk cId="2854465678" sldId="265"/>
            <ac:picMk id="4" creationId="{27C79ED2-C707-4A70-B1BA-BD870444F63F}"/>
          </ac:picMkLst>
        </pc:picChg>
      </pc:sldChg>
      <pc:sldChg chg="addSp modSp modTransition">
        <pc:chgData name="CLIFF" userId="604851f172595be9" providerId="LiveId" clId="{D9040ACD-35A1-493A-A097-D3471D0EF9E5}" dt="2021-03-07T16:47:26.305" v="7"/>
        <pc:sldMkLst>
          <pc:docMk/>
          <pc:sldMk cId="2726185604" sldId="266"/>
        </pc:sldMkLst>
        <pc:picChg chg="add mod">
          <ac:chgData name="CLIFF" userId="604851f172595be9" providerId="LiveId" clId="{D9040ACD-35A1-493A-A097-D3471D0EF9E5}" dt="2021-03-07T16:47:26.305" v="7"/>
          <ac:picMkLst>
            <pc:docMk/>
            <pc:sldMk cId="2726185604" sldId="266"/>
            <ac:picMk id="4" creationId="{517B93D6-AE7F-4629-9047-7DEF52D886BB}"/>
          </ac:picMkLst>
        </pc:picChg>
      </pc:sldChg>
      <pc:sldChg chg="addSp modSp modTransition">
        <pc:chgData name="CLIFF" userId="604851f172595be9" providerId="LiveId" clId="{D9040ACD-35A1-493A-A097-D3471D0EF9E5}" dt="2021-03-07T16:47:26.305" v="7"/>
        <pc:sldMkLst>
          <pc:docMk/>
          <pc:sldMk cId="1505804475" sldId="267"/>
        </pc:sldMkLst>
        <pc:picChg chg="add mod">
          <ac:chgData name="CLIFF" userId="604851f172595be9" providerId="LiveId" clId="{D9040ACD-35A1-493A-A097-D3471D0EF9E5}" dt="2021-03-07T16:47:26.305" v="7"/>
          <ac:picMkLst>
            <pc:docMk/>
            <pc:sldMk cId="1505804475" sldId="267"/>
            <ac:picMk id="4" creationId="{195ACC8F-2BB6-4D7B-AE53-33EAA191B86A}"/>
          </ac:picMkLst>
        </pc:picChg>
      </pc:sldChg>
      <pc:sldChg chg="addSp modSp modTransition">
        <pc:chgData name="CLIFF" userId="604851f172595be9" providerId="LiveId" clId="{D9040ACD-35A1-493A-A097-D3471D0EF9E5}" dt="2021-03-07T16:47:26.305" v="7"/>
        <pc:sldMkLst>
          <pc:docMk/>
          <pc:sldMk cId="580761622" sldId="268"/>
        </pc:sldMkLst>
        <pc:picChg chg="add mod">
          <ac:chgData name="CLIFF" userId="604851f172595be9" providerId="LiveId" clId="{D9040ACD-35A1-493A-A097-D3471D0EF9E5}" dt="2021-03-07T16:47:26.305" v="7"/>
          <ac:picMkLst>
            <pc:docMk/>
            <pc:sldMk cId="580761622" sldId="268"/>
            <ac:picMk id="4" creationId="{44913E29-6E63-4721-80CE-215891FA4CCF}"/>
          </ac:picMkLst>
        </pc:picChg>
      </pc:sldChg>
      <pc:sldChg chg="addSp modSp modTransition">
        <pc:chgData name="CLIFF" userId="604851f172595be9" providerId="LiveId" clId="{D9040ACD-35A1-493A-A097-D3471D0EF9E5}" dt="2021-03-07T16:47:26.305" v="7"/>
        <pc:sldMkLst>
          <pc:docMk/>
          <pc:sldMk cId="1056772471" sldId="269"/>
        </pc:sldMkLst>
        <pc:picChg chg="add mod">
          <ac:chgData name="CLIFF" userId="604851f172595be9" providerId="LiveId" clId="{D9040ACD-35A1-493A-A097-D3471D0EF9E5}" dt="2021-03-07T16:47:26.305" v="7"/>
          <ac:picMkLst>
            <pc:docMk/>
            <pc:sldMk cId="1056772471" sldId="269"/>
            <ac:picMk id="4" creationId="{54A3509E-2877-4253-AA1E-DA55EFD366EC}"/>
          </ac:picMkLst>
        </pc:picChg>
      </pc:sldChg>
      <pc:sldChg chg="addSp modSp modTransition">
        <pc:chgData name="CLIFF" userId="604851f172595be9" providerId="LiveId" clId="{D9040ACD-35A1-493A-A097-D3471D0EF9E5}" dt="2021-03-07T16:47:26.305" v="7"/>
        <pc:sldMkLst>
          <pc:docMk/>
          <pc:sldMk cId="3899818349" sldId="270"/>
        </pc:sldMkLst>
        <pc:picChg chg="add mod">
          <ac:chgData name="CLIFF" userId="604851f172595be9" providerId="LiveId" clId="{D9040ACD-35A1-493A-A097-D3471D0EF9E5}" dt="2021-03-07T16:47:26.305" v="7"/>
          <ac:picMkLst>
            <pc:docMk/>
            <pc:sldMk cId="3899818349" sldId="270"/>
            <ac:picMk id="4" creationId="{40C8FF41-C183-4585-ABE8-6E6AA99F9F89}"/>
          </ac:picMkLst>
        </pc:picChg>
      </pc:sldChg>
      <pc:sldChg chg="addSp modSp modTransition">
        <pc:chgData name="CLIFF" userId="604851f172595be9" providerId="LiveId" clId="{D9040ACD-35A1-493A-A097-D3471D0EF9E5}" dt="2021-03-07T16:47:26.305" v="7"/>
        <pc:sldMkLst>
          <pc:docMk/>
          <pc:sldMk cId="2778517951" sldId="271"/>
        </pc:sldMkLst>
        <pc:picChg chg="add mod">
          <ac:chgData name="CLIFF" userId="604851f172595be9" providerId="LiveId" clId="{D9040ACD-35A1-493A-A097-D3471D0EF9E5}" dt="2021-03-07T16:47:26.305" v="7"/>
          <ac:picMkLst>
            <pc:docMk/>
            <pc:sldMk cId="2778517951" sldId="271"/>
            <ac:picMk id="3" creationId="{70E20494-2F9D-4B17-B50D-119D8A0FB869}"/>
          </ac:picMkLst>
        </pc:picChg>
      </pc:sldChg>
    </pc:docChg>
  </pc:docChgLst>
</pc:chgInfo>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EF5B1E84-36EB-4E09-8484-3AB5811A1F79}" type="datetimeFigureOut">
              <a:rPr lang="en-US" smtClean="0"/>
              <a:t>3/7/2021</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16009378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5B1E84-36EB-4E09-8484-3AB5811A1F7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35267546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5B1E84-36EB-4E09-8484-3AB5811A1F7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42295822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5B1E84-36EB-4E09-8484-3AB5811A1F7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8912FB-3F65-4A38-B534-D2F2B42FA058}"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492479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5B1E84-36EB-4E09-8484-3AB5811A1F7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202230178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F5B1E84-36EB-4E09-8484-3AB5811A1F79}" type="datetimeFigureOut">
              <a:rPr lang="en-US" smtClean="0"/>
              <a:t>3/7/2021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5537045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F5B1E84-36EB-4E09-8484-3AB5811A1F79}" type="datetimeFigureOut">
              <a:rPr lang="en-US" smtClean="0"/>
              <a:t>3/7/2021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290729453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5B1E84-36EB-4E09-8484-3AB5811A1F79}" type="datetimeFigureOut">
              <a:rPr lang="en-US" smtClean="0"/>
              <a:t>3/7/2021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156205590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5B1E84-36EB-4E09-8484-3AB5811A1F79}" type="datetimeFigureOut">
              <a:rPr lang="en-US" smtClean="0"/>
              <a:t>3/7/2021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1444447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F5B1E84-36EB-4E09-8484-3AB5811A1F79}" type="datetimeFigureOut">
              <a:rPr lang="en-US" smtClean="0"/>
              <a:t>3/7/2021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25723529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F5B1E84-36EB-4E09-8484-3AB5811A1F79}" type="datetimeFigureOut">
              <a:rPr lang="en-US" smtClean="0"/>
              <a:t>3/7/2021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7097411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F5B1E84-36EB-4E09-8484-3AB5811A1F7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3031530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F5B1E84-36EB-4E09-8484-3AB5811A1F79}" type="datetimeFigureOut">
              <a:rPr lang="en-US" smtClean="0"/>
              <a:t>3/7/2021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21665771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F5B1E84-36EB-4E09-8484-3AB5811A1F79}" type="datetimeFigureOut">
              <a:rPr lang="en-US" smtClean="0"/>
              <a:t>3/7/2021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35382493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F5B1E84-36EB-4E09-8484-3AB5811A1F79}" type="datetimeFigureOut">
              <a:rPr lang="en-US" smtClean="0"/>
              <a:t>3/7/2021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3017735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5B1E84-36EB-4E09-8484-3AB5811A1F7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309788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F5B1E84-36EB-4E09-8484-3AB5811A1F7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8912FB-3F65-4A38-B534-D2F2B42FA058}" type="slidenum">
              <a:rPr lang="en-US" smtClean="0"/>
              <a:t>‹#›</a:t>
            </a:fld>
            <a:endParaRPr lang="en-US"/>
          </a:p>
        </p:txBody>
      </p:sp>
    </p:spTree>
    <p:extLst>
      <p:ext uri="{BB962C8B-B14F-4D97-AF65-F5344CB8AC3E}">
        <p14:creationId xmlns:p14="http://schemas.microsoft.com/office/powerpoint/2010/main" val="88540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F5B1E84-36EB-4E09-8484-3AB5811A1F79}" type="datetimeFigureOut">
              <a:rPr lang="en-US" smtClean="0"/>
              <a:t>3/7/2021</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B8912FB-3F65-4A38-B534-D2F2B42FA058}" type="slidenum">
              <a:rPr lang="en-US" smtClean="0"/>
              <a:t>‹#›</a:t>
            </a:fld>
            <a:endParaRPr lang="en-US"/>
          </a:p>
        </p:txBody>
      </p:sp>
    </p:spTree>
    <p:extLst>
      <p:ext uri="{BB962C8B-B14F-4D97-AF65-F5344CB8AC3E}">
        <p14:creationId xmlns:p14="http://schemas.microsoft.com/office/powerpoint/2010/main" val="3601575538"/>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3.png"/><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3.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3.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3.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CD368-2E42-4B24-BD33-45F7F8A5EA0B}"/>
              </a:ext>
            </a:extLst>
          </p:cNvPr>
          <p:cNvSpPr>
            <a:spLocks noGrp="1"/>
          </p:cNvSpPr>
          <p:nvPr>
            <p:ph type="ctrTitle"/>
          </p:nvPr>
        </p:nvSpPr>
        <p:spPr>
          <a:xfrm>
            <a:off x="1700212" y="1546934"/>
            <a:ext cx="8791575" cy="2607816"/>
          </a:xfrm>
        </p:spPr>
        <p:txBody>
          <a:bodyPr/>
          <a:lstStyle/>
          <a:p>
            <a:pPr algn="ctr"/>
            <a:r>
              <a:rPr lang="en-US" dirty="0">
                <a:latin typeface="Times New Roman" panose="02020603050405020304" pitchFamily="18" charset="0"/>
                <a:cs typeface="Times New Roman" panose="02020603050405020304" pitchFamily="18" charset="0"/>
              </a:rPr>
              <a:t>Concrete crack detection system – phase 1</a:t>
            </a:r>
          </a:p>
        </p:txBody>
      </p:sp>
      <p:pic>
        <p:nvPicPr>
          <p:cNvPr id="6" name="Audio 5">
            <a:hlinkClick r:id="" action="ppaction://media"/>
            <a:extLst>
              <a:ext uri="{FF2B5EF4-FFF2-40B4-BE49-F238E27FC236}">
                <a16:creationId xmlns:a16="http://schemas.microsoft.com/office/drawing/2014/main" id="{A9DC3DE4-C808-4B30-BCBF-85274650A57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24728718"/>
      </p:ext>
    </p:extLst>
  </p:cSld>
  <p:clrMapOvr>
    <a:masterClrMapping/>
  </p:clrMapOvr>
  <mc:AlternateContent xmlns:mc="http://schemas.openxmlformats.org/markup-compatibility/2006">
    <mc:Choice xmlns:p14="http://schemas.microsoft.com/office/powerpoint/2010/main" Requires="p14">
      <p:transition spd="slow" p14:dur="2000" advTm="6232"/>
    </mc:Choice>
    <mc:Fallback>
      <p:transition spd="slow" advTm="62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3C028-5F43-4CB3-9541-733AFC9216E6}"/>
              </a:ext>
            </a:extLst>
          </p:cNvPr>
          <p:cNvSpPr>
            <a:spLocks noGrp="1"/>
          </p:cNvSpPr>
          <p:nvPr>
            <p:ph type="title"/>
          </p:nvPr>
        </p:nvSpPr>
        <p:spPr>
          <a:xfrm>
            <a:off x="1141413" y="618517"/>
            <a:ext cx="9905998" cy="1174771"/>
          </a:xfrm>
        </p:spPr>
        <p:txBody>
          <a:bodyPr>
            <a:noAutofit/>
          </a:bodyPr>
          <a:lstStyle/>
          <a:p>
            <a:pPr algn="ctr"/>
            <a:r>
              <a:rPr lang="en-US" sz="4800" dirty="0">
                <a:latin typeface="Times New Roman" panose="02020603050405020304" pitchFamily="18" charset="0"/>
                <a:cs typeface="Times New Roman" panose="02020603050405020304" pitchFamily="18" charset="0"/>
              </a:rPr>
              <a:t>Data augmentation Techniques</a:t>
            </a:r>
            <a:endParaRPr lang="en-US" sz="4800" dirty="0"/>
          </a:p>
        </p:txBody>
      </p:sp>
      <p:sp>
        <p:nvSpPr>
          <p:cNvPr id="3" name="Content Placeholder 2">
            <a:extLst>
              <a:ext uri="{FF2B5EF4-FFF2-40B4-BE49-F238E27FC236}">
                <a16:creationId xmlns:a16="http://schemas.microsoft.com/office/drawing/2014/main" id="{E20FA3F4-8F5A-4537-B86B-3F7355CCF8A7}"/>
              </a:ext>
            </a:extLst>
          </p:cNvPr>
          <p:cNvSpPr>
            <a:spLocks noGrp="1"/>
          </p:cNvSpPr>
          <p:nvPr>
            <p:ph idx="1"/>
          </p:nvPr>
        </p:nvSpPr>
        <p:spPr>
          <a:xfrm>
            <a:off x="1039549" y="1699071"/>
            <a:ext cx="9905999" cy="4675096"/>
          </a:xfrm>
        </p:spPr>
        <p:txBody>
          <a:bodyPr/>
          <a:lstStyle/>
          <a:p>
            <a:pPr marL="0" indent="0">
              <a:buNone/>
            </a:pPr>
            <a:r>
              <a:rPr lang="en-US" dirty="0">
                <a:latin typeface="Times New Roman" panose="02020603050405020304" pitchFamily="18" charset="0"/>
                <a:cs typeface="Times New Roman" panose="02020603050405020304" pitchFamily="18" charset="0"/>
              </a:rPr>
              <a:t>Random shift</a:t>
            </a:r>
          </a:p>
          <a:p>
            <a:pPr algn="just"/>
            <a:r>
              <a:rPr lang="en-US" sz="2000" b="0" i="0" u="none" strike="noStrike" dirty="0">
                <a:effectLst/>
                <a:latin typeface="Times New Roman" panose="02020603050405020304" pitchFamily="18" charset="0"/>
                <a:cs typeface="Times New Roman" panose="02020603050405020304" pitchFamily="18" charset="0"/>
              </a:rPr>
              <a:t>The random shifts technique helps in improving those images that are not properly positioned . </a:t>
            </a:r>
            <a:r>
              <a:rPr lang="en-US" sz="2000" b="0" i="0" u="none" strike="noStrike" dirty="0" err="1">
                <a:effectLst/>
                <a:latin typeface="Times New Roman" panose="02020603050405020304" pitchFamily="18" charset="0"/>
                <a:cs typeface="Times New Roman" panose="02020603050405020304" pitchFamily="18" charset="0"/>
              </a:rPr>
              <a:t>Keras</a:t>
            </a:r>
            <a:r>
              <a:rPr lang="en-US" sz="2000" b="0" i="0" u="none" strike="noStrike" dirty="0">
                <a:effectLst/>
                <a:latin typeface="Times New Roman" panose="02020603050405020304" pitchFamily="18" charset="0"/>
                <a:cs typeface="Times New Roman" panose="02020603050405020304" pitchFamily="18" charset="0"/>
              </a:rPr>
              <a:t> </a:t>
            </a:r>
            <a:r>
              <a:rPr lang="en-US" sz="2000" b="0" i="0" u="none" strike="noStrike" dirty="0" err="1">
                <a:effectLst/>
                <a:latin typeface="Times New Roman" panose="02020603050405020304" pitchFamily="18" charset="0"/>
                <a:cs typeface="Times New Roman" panose="02020603050405020304" pitchFamily="18" charset="0"/>
              </a:rPr>
              <a:t>ImageDataGenerator</a:t>
            </a:r>
            <a:r>
              <a:rPr lang="en-US" sz="2000" b="0" i="0" u="none" strike="noStrike" dirty="0">
                <a:effectLst/>
                <a:latin typeface="Times New Roman" panose="02020603050405020304" pitchFamily="18" charset="0"/>
                <a:cs typeface="Times New Roman" panose="02020603050405020304" pitchFamily="18" charset="0"/>
              </a:rPr>
              <a:t> uses parameters </a:t>
            </a:r>
            <a:r>
              <a:rPr lang="en-US" sz="2000" b="0" i="0" u="none" strike="noStrike" dirty="0" err="1">
                <a:effectLst/>
                <a:latin typeface="Times New Roman" panose="02020603050405020304" pitchFamily="18" charset="0"/>
                <a:cs typeface="Times New Roman" panose="02020603050405020304" pitchFamily="18" charset="0"/>
              </a:rPr>
              <a:t>height_shift_range</a:t>
            </a:r>
            <a:r>
              <a:rPr lang="en-US" sz="2000" b="0" i="0" u="none" strike="noStrike" dirty="0">
                <a:effectLst/>
                <a:latin typeface="Times New Roman" panose="02020603050405020304" pitchFamily="18" charset="0"/>
                <a:cs typeface="Times New Roman" panose="02020603050405020304" pitchFamily="18" charset="0"/>
              </a:rPr>
              <a:t> for vertical shifts in an image and for horizontal shifts in an image, we can use </a:t>
            </a:r>
            <a:r>
              <a:rPr lang="en-US" sz="2000" b="0" i="0" u="none" strike="noStrike" dirty="0" err="1">
                <a:effectLst/>
                <a:latin typeface="Times New Roman" panose="02020603050405020304" pitchFamily="18" charset="0"/>
                <a:cs typeface="Times New Roman" panose="02020603050405020304" pitchFamily="18" charset="0"/>
              </a:rPr>
              <a:t>width_shift_range</a:t>
            </a:r>
            <a:endParaRPr lang="en-US" sz="2000" dirty="0">
              <a:effectLst/>
              <a:latin typeface="Times New Roman" panose="02020603050405020304" pitchFamily="18" charset="0"/>
              <a:cs typeface="Times New Roman" panose="02020603050405020304" pitchFamily="18" charset="0"/>
            </a:endParaRPr>
          </a:p>
          <a:p>
            <a:endParaRPr lang="en-US" dirty="0"/>
          </a:p>
        </p:txBody>
      </p:sp>
      <p:pic>
        <p:nvPicPr>
          <p:cNvPr id="5" name="Picture 4" descr="Chart&#10;&#10;Description automatically generated">
            <a:extLst>
              <a:ext uri="{FF2B5EF4-FFF2-40B4-BE49-F238E27FC236}">
                <a16:creationId xmlns:a16="http://schemas.microsoft.com/office/drawing/2014/main" id="{D4F65575-3E4C-4B1B-9E94-F6C4A362781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97372" y="3612188"/>
            <a:ext cx="3269263" cy="2415749"/>
          </a:xfrm>
          <a:prstGeom prst="rect">
            <a:avLst/>
          </a:prstGeom>
        </p:spPr>
      </p:pic>
      <p:sp>
        <p:nvSpPr>
          <p:cNvPr id="7" name="TextBox 6">
            <a:extLst>
              <a:ext uri="{FF2B5EF4-FFF2-40B4-BE49-F238E27FC236}">
                <a16:creationId xmlns:a16="http://schemas.microsoft.com/office/drawing/2014/main" id="{DC157150-AE48-480F-A051-568CBEF2212A}"/>
              </a:ext>
            </a:extLst>
          </p:cNvPr>
          <p:cNvSpPr txBox="1"/>
          <p:nvPr/>
        </p:nvSpPr>
        <p:spPr>
          <a:xfrm>
            <a:off x="2086252" y="5993284"/>
            <a:ext cx="212931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Horizontal shift</a:t>
            </a:r>
          </a:p>
        </p:txBody>
      </p:sp>
      <p:pic>
        <p:nvPicPr>
          <p:cNvPr id="9" name="Picture 8" descr="Chart, surface chart&#10;&#10;Description automatically generated">
            <a:extLst>
              <a:ext uri="{FF2B5EF4-FFF2-40B4-BE49-F238E27FC236}">
                <a16:creationId xmlns:a16="http://schemas.microsoft.com/office/drawing/2014/main" id="{FCC5E04C-5852-4B98-9977-5B8430BE50D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653901" y="3619808"/>
            <a:ext cx="3261643" cy="2400508"/>
          </a:xfrm>
          <a:prstGeom prst="rect">
            <a:avLst/>
          </a:prstGeom>
        </p:spPr>
      </p:pic>
      <p:sp>
        <p:nvSpPr>
          <p:cNvPr id="10" name="TextBox 9">
            <a:extLst>
              <a:ext uri="{FF2B5EF4-FFF2-40B4-BE49-F238E27FC236}">
                <a16:creationId xmlns:a16="http://schemas.microsoft.com/office/drawing/2014/main" id="{2C6BD899-089D-4D39-B010-EDE5813D9A3D}"/>
              </a:ext>
            </a:extLst>
          </p:cNvPr>
          <p:cNvSpPr txBox="1"/>
          <p:nvPr/>
        </p:nvSpPr>
        <p:spPr>
          <a:xfrm>
            <a:off x="7560011" y="6004835"/>
            <a:ext cx="1449421"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Vertical shift</a:t>
            </a:r>
          </a:p>
        </p:txBody>
      </p:sp>
      <p:pic>
        <p:nvPicPr>
          <p:cNvPr id="4" name="Audio 3">
            <a:hlinkClick r:id="" action="ppaction://media"/>
            <a:extLst>
              <a:ext uri="{FF2B5EF4-FFF2-40B4-BE49-F238E27FC236}">
                <a16:creationId xmlns:a16="http://schemas.microsoft.com/office/drawing/2014/main" id="{27C79ED2-C707-4A70-B1BA-BD870444F63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54465678"/>
      </p:ext>
    </p:extLst>
  </p:cSld>
  <p:clrMapOvr>
    <a:masterClrMapping/>
  </p:clrMapOvr>
  <mc:AlternateContent xmlns:mc="http://schemas.openxmlformats.org/markup-compatibility/2006">
    <mc:Choice xmlns:p14="http://schemas.microsoft.com/office/powerpoint/2010/main" Requires="p14">
      <p:transition spd="slow" p14:dur="2000" advTm="8880"/>
    </mc:Choice>
    <mc:Fallback>
      <p:transition spd="slow" advTm="88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1FEA9D-9228-4A65-83FD-27CDD9C30F9F}"/>
              </a:ext>
            </a:extLst>
          </p:cNvPr>
          <p:cNvSpPr>
            <a:spLocks noGrp="1"/>
          </p:cNvSpPr>
          <p:nvPr>
            <p:ph type="title"/>
          </p:nvPr>
        </p:nvSpPr>
        <p:spPr/>
        <p:txBody>
          <a:bodyPr>
            <a:normAutofit/>
          </a:bodyPr>
          <a:lstStyle/>
          <a:p>
            <a:pPr algn="ctr"/>
            <a:r>
              <a:rPr lang="en-US" sz="4800" dirty="0">
                <a:latin typeface="Times New Roman" panose="02020603050405020304" pitchFamily="18" charset="0"/>
                <a:cs typeface="Times New Roman" panose="02020603050405020304" pitchFamily="18" charset="0"/>
              </a:rPr>
              <a:t>DATA AUGMENTATION TECHNIQUES</a:t>
            </a:r>
          </a:p>
        </p:txBody>
      </p:sp>
      <p:sp>
        <p:nvSpPr>
          <p:cNvPr id="3" name="Content Placeholder 2">
            <a:extLst>
              <a:ext uri="{FF2B5EF4-FFF2-40B4-BE49-F238E27FC236}">
                <a16:creationId xmlns:a16="http://schemas.microsoft.com/office/drawing/2014/main" id="{B3AAD229-0C10-4E08-9013-AA686AB9C798}"/>
              </a:ext>
            </a:extLst>
          </p:cNvPr>
          <p:cNvSpPr>
            <a:spLocks noGrp="1"/>
          </p:cNvSpPr>
          <p:nvPr>
            <p:ph idx="1"/>
          </p:nvPr>
        </p:nvSpPr>
        <p:spPr/>
        <p:txBody>
          <a:bodyPr/>
          <a:lstStyle/>
          <a:p>
            <a:pPr marL="0" indent="0">
              <a:buNone/>
            </a:pPr>
            <a:r>
              <a:rPr lang="en-US" dirty="0">
                <a:latin typeface="Times New Roman" panose="02020603050405020304" pitchFamily="18" charset="0"/>
                <a:cs typeface="Times New Roman" panose="02020603050405020304" pitchFamily="18" charset="0"/>
              </a:rPr>
              <a:t>Other techniques includes:</a:t>
            </a:r>
          </a:p>
          <a:p>
            <a:r>
              <a:rPr lang="en-US" dirty="0">
                <a:latin typeface="Times New Roman" panose="02020603050405020304" pitchFamily="18" charset="0"/>
                <a:cs typeface="Times New Roman" panose="02020603050405020304" pitchFamily="18" charset="0"/>
              </a:rPr>
              <a:t>Radom flips</a:t>
            </a:r>
          </a:p>
          <a:p>
            <a:r>
              <a:rPr lang="en-US" dirty="0">
                <a:latin typeface="Times New Roman" panose="02020603050405020304" pitchFamily="18" charset="0"/>
                <a:cs typeface="Times New Roman" panose="02020603050405020304" pitchFamily="18" charset="0"/>
              </a:rPr>
              <a:t>Random zoom</a:t>
            </a:r>
          </a:p>
          <a:p>
            <a:r>
              <a:rPr lang="en-US" dirty="0">
                <a:latin typeface="Times New Roman" panose="02020603050405020304" pitchFamily="18" charset="0"/>
                <a:cs typeface="Times New Roman" panose="02020603050405020304" pitchFamily="18" charset="0"/>
              </a:rPr>
              <a:t>Random brightness</a:t>
            </a:r>
          </a:p>
          <a:p>
            <a:endParaRPr lang="en-US" dirty="0"/>
          </a:p>
        </p:txBody>
      </p:sp>
      <p:pic>
        <p:nvPicPr>
          <p:cNvPr id="4" name="Audio 3">
            <a:hlinkClick r:id="" action="ppaction://media"/>
            <a:extLst>
              <a:ext uri="{FF2B5EF4-FFF2-40B4-BE49-F238E27FC236}">
                <a16:creationId xmlns:a16="http://schemas.microsoft.com/office/drawing/2014/main" id="{517B93D6-AE7F-4629-9047-7DEF52D886B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26185604"/>
      </p:ext>
    </p:extLst>
  </p:cSld>
  <p:clrMapOvr>
    <a:masterClrMapping/>
  </p:clrMapOvr>
  <mc:AlternateContent xmlns:mc="http://schemas.openxmlformats.org/markup-compatibility/2006">
    <mc:Choice xmlns:p14="http://schemas.microsoft.com/office/powerpoint/2010/main" Requires="p14">
      <p:transition spd="slow" p14:dur="2000" advTm="19468"/>
    </mc:Choice>
    <mc:Fallback>
      <p:transition spd="slow" advTm="19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CAC73-0DCD-4D2A-9EC8-C48019DC7F80}"/>
              </a:ext>
            </a:extLst>
          </p:cNvPr>
          <p:cNvSpPr>
            <a:spLocks noGrp="1"/>
          </p:cNvSpPr>
          <p:nvPr>
            <p:ph type="title"/>
          </p:nvPr>
        </p:nvSpPr>
        <p:spPr/>
        <p:txBody>
          <a:bodyPr>
            <a:normAutofit fontScale="90000"/>
          </a:bodyPr>
          <a:lstStyle/>
          <a:p>
            <a:r>
              <a:rPr lang="en-US" sz="4800" dirty="0">
                <a:latin typeface="Times New Roman" panose="02020603050405020304" pitchFamily="18" charset="0"/>
                <a:cs typeface="Times New Roman" panose="02020603050405020304" pitchFamily="18" charset="0"/>
              </a:rPr>
              <a:t>Building the Convolutional neural network (</a:t>
            </a:r>
            <a:r>
              <a:rPr lang="en-US" sz="4800" dirty="0" err="1">
                <a:latin typeface="Times New Roman" panose="02020603050405020304" pitchFamily="18" charset="0"/>
                <a:cs typeface="Times New Roman" panose="02020603050405020304" pitchFamily="18" charset="0"/>
              </a:rPr>
              <a:t>cnn</a:t>
            </a:r>
            <a:r>
              <a:rPr lang="en-US" sz="4800" dirty="0">
                <a:latin typeface="Times New Roman" panose="02020603050405020304" pitchFamily="18" charset="0"/>
                <a:cs typeface="Times New Roman" panose="02020603050405020304" pitchFamily="18" charset="0"/>
              </a:rPr>
              <a:t> ) model</a:t>
            </a:r>
          </a:p>
        </p:txBody>
      </p:sp>
      <p:sp>
        <p:nvSpPr>
          <p:cNvPr id="3" name="Content Placeholder 2">
            <a:extLst>
              <a:ext uri="{FF2B5EF4-FFF2-40B4-BE49-F238E27FC236}">
                <a16:creationId xmlns:a16="http://schemas.microsoft.com/office/drawing/2014/main" id="{66055CA1-324B-4D75-A803-62EDD7DC64D8}"/>
              </a:ext>
            </a:extLst>
          </p:cNvPr>
          <p:cNvSpPr>
            <a:spLocks noGrp="1"/>
          </p:cNvSpPr>
          <p:nvPr>
            <p:ph idx="1"/>
          </p:nvPr>
        </p:nvSpPr>
        <p:spPr/>
        <p:txBody>
          <a:bodyPr/>
          <a:lstStyle/>
          <a:p>
            <a:pPr marL="0" indent="0" rtl="0">
              <a:spcBef>
                <a:spcPts val="900"/>
              </a:spcBef>
              <a:spcAft>
                <a:spcPts val="0"/>
              </a:spcAft>
              <a:buNone/>
            </a:pPr>
            <a:r>
              <a:rPr lang="en-US" sz="1800" b="0" i="0" u="none" strike="noStrike" dirty="0">
                <a:effectLst/>
                <a:latin typeface="Times New Roman" panose="02020603050405020304" pitchFamily="18" charset="0"/>
                <a:cs typeface="Times New Roman" panose="02020603050405020304" pitchFamily="18" charset="0"/>
              </a:rPr>
              <a:t>Creating the convolutional base:</a:t>
            </a:r>
          </a:p>
          <a:p>
            <a:pPr rtl="0">
              <a:spcBef>
                <a:spcPts val="900"/>
              </a:spcBef>
              <a:spcAft>
                <a:spcPts val="0"/>
              </a:spcAft>
            </a:pPr>
            <a:r>
              <a:rPr lang="en-US" sz="1800" b="0" i="0" u="none" strike="noStrike" dirty="0">
                <a:effectLst/>
                <a:latin typeface="Times New Roman" panose="02020603050405020304" pitchFamily="18" charset="0"/>
                <a:cs typeface="Times New Roman" panose="02020603050405020304" pitchFamily="18" charset="0"/>
              </a:rPr>
              <a:t>The model has  different layers;</a:t>
            </a:r>
            <a:endParaRPr lang="en-US" sz="1800" dirty="0">
              <a:effectLst/>
              <a:latin typeface="Times New Roman" panose="02020603050405020304" pitchFamily="18" charset="0"/>
              <a:cs typeface="Times New Roman" panose="02020603050405020304" pitchFamily="18" charset="0"/>
            </a:endParaRPr>
          </a:p>
          <a:p>
            <a:pPr rtl="0">
              <a:spcBef>
                <a:spcPts val="900"/>
              </a:spcBef>
              <a:spcAft>
                <a:spcPts val="0"/>
              </a:spcAft>
            </a:pPr>
            <a:r>
              <a:rPr lang="en-US" sz="1800" b="0" i="0" u="none" strike="noStrike" dirty="0">
                <a:effectLst/>
                <a:latin typeface="Times New Roman" panose="02020603050405020304" pitchFamily="18" charset="0"/>
                <a:cs typeface="Times New Roman" panose="02020603050405020304" pitchFamily="18" charset="0"/>
              </a:rPr>
              <a:t>Input layer:  This is a layer in which the input image is fed into the CNN model. The input is of shape (</a:t>
            </a:r>
            <a:r>
              <a:rPr lang="en-US" sz="1800" b="0" i="0" u="none" strike="noStrike" dirty="0" err="1">
                <a:effectLst/>
                <a:latin typeface="Times New Roman" panose="02020603050405020304" pitchFamily="18" charset="0"/>
                <a:cs typeface="Times New Roman" panose="02020603050405020304" pitchFamily="18" charset="0"/>
              </a:rPr>
              <a:t>image_height</a:t>
            </a:r>
            <a:r>
              <a:rPr lang="en-US" sz="1800" b="0" i="0" u="none" strike="noStrike" dirty="0">
                <a:effectLst/>
                <a:latin typeface="Times New Roman" panose="02020603050405020304" pitchFamily="18" charset="0"/>
                <a:cs typeface="Times New Roman" panose="02020603050405020304" pitchFamily="18" charset="0"/>
              </a:rPr>
              <a:t>, </a:t>
            </a:r>
            <a:r>
              <a:rPr lang="en-US" sz="1800" b="0" i="0" u="none" strike="noStrike" dirty="0" err="1">
                <a:effectLst/>
                <a:latin typeface="Times New Roman" panose="02020603050405020304" pitchFamily="18" charset="0"/>
                <a:cs typeface="Times New Roman" panose="02020603050405020304" pitchFamily="18" charset="0"/>
              </a:rPr>
              <a:t>image_width</a:t>
            </a:r>
            <a:r>
              <a:rPr lang="en-US" sz="1800" b="0" i="0" u="none" strike="noStrike" dirty="0">
                <a:effectLst/>
                <a:latin typeface="Times New Roman" panose="02020603050405020304" pitchFamily="18" charset="0"/>
                <a:cs typeface="Times New Roman" panose="02020603050405020304" pitchFamily="18" charset="0"/>
              </a:rPr>
              <a:t>, </a:t>
            </a:r>
            <a:r>
              <a:rPr lang="en-US" sz="1800" b="0" i="0" u="none" strike="noStrike" dirty="0" err="1">
                <a:effectLst/>
                <a:latin typeface="Times New Roman" panose="02020603050405020304" pitchFamily="18" charset="0"/>
                <a:cs typeface="Times New Roman" panose="02020603050405020304" pitchFamily="18" charset="0"/>
              </a:rPr>
              <a:t>color_channels</a:t>
            </a:r>
            <a:r>
              <a:rPr lang="en-US" sz="1800" b="0" i="0" u="none" strike="noStrike" dirty="0">
                <a:effectLst/>
                <a:latin typeface="Times New Roman" panose="02020603050405020304" pitchFamily="18" charset="0"/>
                <a:cs typeface="Times New Roman" panose="02020603050405020304" pitchFamily="18" charset="0"/>
              </a:rPr>
              <a:t>).  For this project my input shape is (120, 120, 3)</a:t>
            </a:r>
            <a:endParaRPr lang="en-US" sz="1800" dirty="0">
              <a:effectLst/>
              <a:latin typeface="Times New Roman" panose="02020603050405020304" pitchFamily="18" charset="0"/>
              <a:cs typeface="Times New Roman" panose="02020603050405020304" pitchFamily="18" charset="0"/>
            </a:endParaRPr>
          </a:p>
          <a:p>
            <a:pPr rtl="0">
              <a:spcBef>
                <a:spcPts val="900"/>
              </a:spcBef>
              <a:spcAft>
                <a:spcPts val="0"/>
              </a:spcAft>
            </a:pPr>
            <a:r>
              <a:rPr lang="en-US" sz="1800" b="0" i="0" u="none" strike="noStrike" dirty="0">
                <a:effectLst/>
                <a:latin typeface="Times New Roman" panose="02020603050405020304" pitchFamily="18" charset="0"/>
                <a:cs typeface="Times New Roman" panose="02020603050405020304" pitchFamily="18" charset="0"/>
              </a:rPr>
              <a:t>Three convolutional layer each followed by a </a:t>
            </a:r>
            <a:r>
              <a:rPr lang="en-US" sz="1800" b="0" i="0" u="none" strike="noStrike" dirty="0" err="1">
                <a:effectLst/>
                <a:latin typeface="Times New Roman" panose="02020603050405020304" pitchFamily="18" charset="0"/>
                <a:cs typeface="Times New Roman" panose="02020603050405020304" pitchFamily="18" charset="0"/>
              </a:rPr>
              <a:t>MaxPooling</a:t>
            </a:r>
            <a:r>
              <a:rPr lang="en-US" sz="1800" b="0" i="0" u="none" strike="noStrike" dirty="0">
                <a:effectLst/>
                <a:latin typeface="Times New Roman" panose="02020603050405020304" pitchFamily="18" charset="0"/>
                <a:cs typeface="Times New Roman" panose="02020603050405020304" pitchFamily="18" charset="0"/>
              </a:rPr>
              <a:t> layer</a:t>
            </a:r>
            <a:endParaRPr lang="en-US" sz="1800" dirty="0">
              <a:effectLst/>
              <a:latin typeface="Times New Roman" panose="02020603050405020304" pitchFamily="18" charset="0"/>
              <a:cs typeface="Times New Roman" panose="02020603050405020304" pitchFamily="18" charset="0"/>
            </a:endParaRPr>
          </a:p>
          <a:p>
            <a:pPr rtl="0">
              <a:spcBef>
                <a:spcPts val="900"/>
              </a:spcBef>
              <a:spcAft>
                <a:spcPts val="0"/>
              </a:spcAft>
            </a:pPr>
            <a:r>
              <a:rPr lang="en-US" sz="1800" b="0" i="0" u="none" strike="noStrike" dirty="0">
                <a:effectLst/>
                <a:latin typeface="Times New Roman" panose="02020603050405020304" pitchFamily="18" charset="0"/>
                <a:cs typeface="Times New Roman" panose="02020603050405020304" pitchFamily="18" charset="0"/>
              </a:rPr>
              <a:t>The activation is a mathematical gate in between the input feeding the current neuron and its output  going to the next layer. They basically decide whether the neuron should be activated or not. </a:t>
            </a:r>
            <a:endParaRPr lang="en-US" sz="1800" dirty="0">
              <a:effectLst/>
              <a:latin typeface="Times New Roman" panose="02020603050405020304" pitchFamily="18" charset="0"/>
              <a:cs typeface="Times New Roman" panose="02020603050405020304" pitchFamily="18" charset="0"/>
            </a:endParaRPr>
          </a:p>
          <a:p>
            <a:pPr rtl="0">
              <a:spcBef>
                <a:spcPts val="900"/>
              </a:spcBef>
              <a:spcAft>
                <a:spcPts val="0"/>
              </a:spcAft>
            </a:pPr>
            <a:r>
              <a:rPr lang="en-US" sz="1800" b="0" i="0" u="none" strike="noStrike" dirty="0" err="1">
                <a:effectLst/>
                <a:latin typeface="Times New Roman" panose="02020603050405020304" pitchFamily="18" charset="0"/>
                <a:cs typeface="Times New Roman" panose="02020603050405020304" pitchFamily="18" charset="0"/>
              </a:rPr>
              <a:t>ReLU</a:t>
            </a:r>
            <a:r>
              <a:rPr lang="en-US" sz="1800" b="0" i="0" u="none" strike="noStrike" dirty="0">
                <a:effectLst/>
                <a:latin typeface="Times New Roman" panose="02020603050405020304" pitchFamily="18" charset="0"/>
                <a:cs typeface="Times New Roman" panose="02020603050405020304" pitchFamily="18" charset="0"/>
              </a:rPr>
              <a:t> activation function is widely used and is default choice as it yields better result </a:t>
            </a:r>
            <a:endParaRPr lang="en-US" sz="1800" dirty="0">
              <a:effectLst/>
              <a:latin typeface="Times New Roman" panose="02020603050405020304" pitchFamily="18" charset="0"/>
              <a:cs typeface="Times New Roman" panose="02020603050405020304" pitchFamily="18" charset="0"/>
            </a:endParaRPr>
          </a:p>
          <a:p>
            <a:endParaRPr lang="en-US" dirty="0"/>
          </a:p>
        </p:txBody>
      </p:sp>
      <p:pic>
        <p:nvPicPr>
          <p:cNvPr id="4" name="Audio 3">
            <a:hlinkClick r:id="" action="ppaction://media"/>
            <a:extLst>
              <a:ext uri="{FF2B5EF4-FFF2-40B4-BE49-F238E27FC236}">
                <a16:creationId xmlns:a16="http://schemas.microsoft.com/office/drawing/2014/main" id="{195ACC8F-2BB6-4D7B-AE53-33EAA191B8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505804475"/>
      </p:ext>
    </p:extLst>
  </p:cSld>
  <p:clrMapOvr>
    <a:masterClrMapping/>
  </p:clrMapOvr>
  <mc:AlternateContent xmlns:mc="http://schemas.openxmlformats.org/markup-compatibility/2006">
    <mc:Choice xmlns:p14="http://schemas.microsoft.com/office/powerpoint/2010/main" Requires="p14">
      <p:transition spd="slow" p14:dur="2000" advTm="48957"/>
    </mc:Choice>
    <mc:Fallback>
      <p:transition spd="slow" advTm="489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1793B-4CA0-411B-AB5C-1D0BC5592368}"/>
              </a:ext>
            </a:extLst>
          </p:cNvPr>
          <p:cNvSpPr>
            <a:spLocks noGrp="1"/>
          </p:cNvSpPr>
          <p:nvPr>
            <p:ph type="title"/>
          </p:nvPr>
        </p:nvSpPr>
        <p:spPr/>
        <p:txBody>
          <a:bodyPr>
            <a:normAutofit/>
          </a:bodyPr>
          <a:lstStyle/>
          <a:p>
            <a:pPr algn="ctr"/>
            <a:r>
              <a:rPr lang="en-US" sz="4800" dirty="0">
                <a:latin typeface="Times New Roman" panose="02020603050405020304" pitchFamily="18" charset="0"/>
                <a:cs typeface="Times New Roman" panose="02020603050405020304" pitchFamily="18" charset="0"/>
              </a:rPr>
              <a:t>BUILDING THE CNN MODEL</a:t>
            </a:r>
          </a:p>
        </p:txBody>
      </p:sp>
      <p:sp>
        <p:nvSpPr>
          <p:cNvPr id="3" name="Content Placeholder 2">
            <a:extLst>
              <a:ext uri="{FF2B5EF4-FFF2-40B4-BE49-F238E27FC236}">
                <a16:creationId xmlns:a16="http://schemas.microsoft.com/office/drawing/2014/main" id="{73C73D6F-3ABA-4F72-B2FC-581C063B4633}"/>
              </a:ext>
            </a:extLst>
          </p:cNvPr>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The convolutional base summary  as seen below</a:t>
            </a:r>
          </a:p>
          <a:p>
            <a:endParaRPr lang="en-US" dirty="0"/>
          </a:p>
        </p:txBody>
      </p:sp>
      <p:pic>
        <p:nvPicPr>
          <p:cNvPr id="5" name="Picture 4" descr="Table&#10;&#10;Description automatically generated">
            <a:extLst>
              <a:ext uri="{FF2B5EF4-FFF2-40B4-BE49-F238E27FC236}">
                <a16:creationId xmlns:a16="http://schemas.microsoft.com/office/drawing/2014/main" id="{06FAC982-809F-44FF-B262-4437AC7B42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77249" y="2796180"/>
            <a:ext cx="4732430" cy="2705334"/>
          </a:xfrm>
          <a:prstGeom prst="rect">
            <a:avLst/>
          </a:prstGeom>
        </p:spPr>
      </p:pic>
      <p:sp>
        <p:nvSpPr>
          <p:cNvPr id="7" name="TextBox 6">
            <a:extLst>
              <a:ext uri="{FF2B5EF4-FFF2-40B4-BE49-F238E27FC236}">
                <a16:creationId xmlns:a16="http://schemas.microsoft.com/office/drawing/2014/main" id="{FB3F8D73-0AE9-42B5-AF35-B0F59B2E7BA9}"/>
              </a:ext>
            </a:extLst>
          </p:cNvPr>
          <p:cNvSpPr txBox="1"/>
          <p:nvPr/>
        </p:nvSpPr>
        <p:spPr>
          <a:xfrm flipH="1">
            <a:off x="6837526" y="2916191"/>
            <a:ext cx="3919073" cy="2585323"/>
          </a:xfrm>
          <a:prstGeom prst="rect">
            <a:avLst/>
          </a:prstGeom>
          <a:noFill/>
        </p:spPr>
        <p:txBody>
          <a:bodyPr wrap="square" rtlCol="0">
            <a:spAutoFit/>
          </a:bodyPr>
          <a:lstStyle/>
          <a:p>
            <a:pPr algn="just"/>
            <a:r>
              <a:rPr lang="en-US" sz="1800" b="0" i="0" u="none" strike="noStrike" dirty="0">
                <a:effectLst/>
                <a:latin typeface="Times New Roman" panose="02020603050405020304" pitchFamily="18" charset="0"/>
              </a:rPr>
              <a:t>As seen in the figure, the output of every Conv2D and MaxPooling2D layer is a 3D tensor of shape (height, width, channels). The width and height dimensions tend to shrink as you go deeper in the network. Typically, as the width and height shrink, you can afford (computationally) to add more output channels in each Conv2D layer.</a:t>
            </a:r>
            <a:endParaRPr lang="en-US" dirty="0"/>
          </a:p>
        </p:txBody>
      </p:sp>
      <p:pic>
        <p:nvPicPr>
          <p:cNvPr id="4" name="Audio 3">
            <a:hlinkClick r:id="" action="ppaction://media"/>
            <a:extLst>
              <a:ext uri="{FF2B5EF4-FFF2-40B4-BE49-F238E27FC236}">
                <a16:creationId xmlns:a16="http://schemas.microsoft.com/office/drawing/2014/main" id="{44913E29-6E63-4721-80CE-215891FA4C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80761622"/>
      </p:ext>
    </p:extLst>
  </p:cSld>
  <p:clrMapOvr>
    <a:masterClrMapping/>
  </p:clrMapOvr>
  <mc:AlternateContent xmlns:mc="http://schemas.openxmlformats.org/markup-compatibility/2006">
    <mc:Choice xmlns:p14="http://schemas.microsoft.com/office/powerpoint/2010/main" Requires="p14">
      <p:transition spd="slow" p14:dur="2000" advTm="8740"/>
    </mc:Choice>
    <mc:Fallback>
      <p:transition spd="slow" advTm="87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17AAF-3CC4-4E5B-91BE-5E379F226E77}"/>
              </a:ext>
            </a:extLst>
          </p:cNvPr>
          <p:cNvSpPr>
            <a:spLocks noGrp="1"/>
          </p:cNvSpPr>
          <p:nvPr>
            <p:ph type="title"/>
          </p:nvPr>
        </p:nvSpPr>
        <p:spPr>
          <a:xfrm>
            <a:off x="1141413" y="618518"/>
            <a:ext cx="9905998" cy="937908"/>
          </a:xfrm>
        </p:spPr>
        <p:txBody>
          <a:bodyPr>
            <a:normAutofit/>
          </a:bodyPr>
          <a:lstStyle/>
          <a:p>
            <a:pPr algn="ctr"/>
            <a:r>
              <a:rPr lang="en-US" sz="4800" dirty="0">
                <a:latin typeface="Times New Roman" panose="02020603050405020304" pitchFamily="18" charset="0"/>
                <a:cs typeface="Times New Roman" panose="02020603050405020304" pitchFamily="18" charset="0"/>
              </a:rPr>
              <a:t>Building the </a:t>
            </a:r>
            <a:r>
              <a:rPr lang="en-US" sz="4800" dirty="0" err="1">
                <a:latin typeface="Times New Roman" panose="02020603050405020304" pitchFamily="18" charset="0"/>
                <a:cs typeface="Times New Roman" panose="02020603050405020304" pitchFamily="18" charset="0"/>
              </a:rPr>
              <a:t>cnn</a:t>
            </a:r>
            <a:r>
              <a:rPr lang="en-US" sz="4800" dirty="0">
                <a:latin typeface="Times New Roman" panose="02020603050405020304" pitchFamily="18" charset="0"/>
                <a:cs typeface="Times New Roman" panose="02020603050405020304" pitchFamily="18" charset="0"/>
              </a:rPr>
              <a:t> model</a:t>
            </a:r>
          </a:p>
        </p:txBody>
      </p:sp>
      <p:sp>
        <p:nvSpPr>
          <p:cNvPr id="3" name="Content Placeholder 2">
            <a:extLst>
              <a:ext uri="{FF2B5EF4-FFF2-40B4-BE49-F238E27FC236}">
                <a16:creationId xmlns:a16="http://schemas.microsoft.com/office/drawing/2014/main" id="{FBD0572B-FC66-48BE-925C-2323C4C64A07}"/>
              </a:ext>
            </a:extLst>
          </p:cNvPr>
          <p:cNvSpPr>
            <a:spLocks noGrp="1"/>
          </p:cNvSpPr>
          <p:nvPr>
            <p:ph idx="1"/>
          </p:nvPr>
        </p:nvSpPr>
        <p:spPr>
          <a:xfrm>
            <a:off x="1141412" y="1556426"/>
            <a:ext cx="9905999" cy="4234775"/>
          </a:xfrm>
        </p:spPr>
        <p:txBody>
          <a:bodyPr/>
          <a:lstStyle/>
          <a:p>
            <a:r>
              <a:rPr lang="en-US" dirty="0">
                <a:latin typeface="Times New Roman" panose="02020603050405020304" pitchFamily="18" charset="0"/>
                <a:cs typeface="Times New Roman" panose="02020603050405020304" pitchFamily="18" charset="0"/>
              </a:rPr>
              <a:t>Adding dense layers on top</a:t>
            </a:r>
          </a:p>
          <a:p>
            <a:endParaRPr lang="en-US" dirty="0">
              <a:latin typeface="Times New Roman" panose="02020603050405020304" pitchFamily="18" charset="0"/>
              <a:cs typeface="Times New Roman" panose="02020603050405020304" pitchFamily="18" charset="0"/>
            </a:endParaRPr>
          </a:p>
          <a:p>
            <a:endParaRPr lang="en-US" dirty="0"/>
          </a:p>
        </p:txBody>
      </p:sp>
      <p:pic>
        <p:nvPicPr>
          <p:cNvPr id="5" name="Picture 4" descr="Table&#10;&#10;Description automatically generated">
            <a:extLst>
              <a:ext uri="{FF2B5EF4-FFF2-40B4-BE49-F238E27FC236}">
                <a16:creationId xmlns:a16="http://schemas.microsoft.com/office/drawing/2014/main" id="{3FECC13A-EA64-4B62-8DE0-0202E3DA014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61981" y="2148525"/>
            <a:ext cx="4732430" cy="3089300"/>
          </a:xfrm>
          <a:prstGeom prst="rect">
            <a:avLst/>
          </a:prstGeom>
        </p:spPr>
      </p:pic>
      <p:sp>
        <p:nvSpPr>
          <p:cNvPr id="6" name="TextBox 5">
            <a:extLst>
              <a:ext uri="{FF2B5EF4-FFF2-40B4-BE49-F238E27FC236}">
                <a16:creationId xmlns:a16="http://schemas.microsoft.com/office/drawing/2014/main" id="{6FC89C15-7BFA-42F0-905D-360950BBE36D}"/>
              </a:ext>
            </a:extLst>
          </p:cNvPr>
          <p:cNvSpPr txBox="1"/>
          <p:nvPr/>
        </p:nvSpPr>
        <p:spPr>
          <a:xfrm>
            <a:off x="6778951" y="2494334"/>
            <a:ext cx="4572000" cy="2862322"/>
          </a:xfrm>
          <a:prstGeom prst="rect">
            <a:avLst/>
          </a:prstGeom>
          <a:noFill/>
        </p:spPr>
        <p:txBody>
          <a:bodyPr wrap="square" rtlCol="0">
            <a:spAutoFit/>
          </a:bodyPr>
          <a:lstStyle/>
          <a:p>
            <a:pPr algn="just"/>
            <a:r>
              <a:rPr lang="en-US" sz="1800" b="0" i="0" u="none" strike="noStrike" dirty="0">
                <a:effectLst/>
                <a:latin typeface="Times New Roman" panose="02020603050405020304" pitchFamily="18" charset="0"/>
              </a:rPr>
              <a:t>To complete the model, feed the last output tensor from the convolutional base (of shape (26, 26, 32)) into one or more Dense layers to perform classification. Dense layers take vectors as input (which are 1D), while the current output is a 3D tensor. First, flatten (or unroll) the 3D output to 1D, then add one or more Dense layers on top. My image dataset has 2 output classes, so I will use a final Dense layer with 2 outputs.</a:t>
            </a:r>
            <a:endParaRPr lang="en-US" dirty="0"/>
          </a:p>
        </p:txBody>
      </p:sp>
      <p:sp>
        <p:nvSpPr>
          <p:cNvPr id="7" name="TextBox 6">
            <a:extLst>
              <a:ext uri="{FF2B5EF4-FFF2-40B4-BE49-F238E27FC236}">
                <a16:creationId xmlns:a16="http://schemas.microsoft.com/office/drawing/2014/main" id="{F788BEE2-C1E8-4486-A087-AF53EB0AB98E}"/>
              </a:ext>
            </a:extLst>
          </p:cNvPr>
          <p:cNvSpPr txBox="1"/>
          <p:nvPr/>
        </p:nvSpPr>
        <p:spPr>
          <a:xfrm>
            <a:off x="2787163" y="5301574"/>
            <a:ext cx="1882066"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Model summary</a:t>
            </a:r>
          </a:p>
        </p:txBody>
      </p:sp>
      <p:pic>
        <p:nvPicPr>
          <p:cNvPr id="4" name="Audio 3">
            <a:hlinkClick r:id="" action="ppaction://media"/>
            <a:extLst>
              <a:ext uri="{FF2B5EF4-FFF2-40B4-BE49-F238E27FC236}">
                <a16:creationId xmlns:a16="http://schemas.microsoft.com/office/drawing/2014/main" id="{54A3509E-2877-4253-AA1E-DA55EFD366E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56772471"/>
      </p:ext>
    </p:extLst>
  </p:cSld>
  <p:clrMapOvr>
    <a:masterClrMapping/>
  </p:clrMapOvr>
  <mc:AlternateContent xmlns:mc="http://schemas.openxmlformats.org/markup-compatibility/2006">
    <mc:Choice xmlns:p14="http://schemas.microsoft.com/office/powerpoint/2010/main" Requires="p14">
      <p:transition spd="slow" p14:dur="2000" advTm="7440"/>
    </mc:Choice>
    <mc:Fallback>
      <p:transition spd="slow" advTm="74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93D01-7BDA-4A51-81DD-34BDAD792DB3}"/>
              </a:ext>
            </a:extLst>
          </p:cNvPr>
          <p:cNvSpPr>
            <a:spLocks noGrp="1"/>
          </p:cNvSpPr>
          <p:nvPr>
            <p:ph type="title"/>
          </p:nvPr>
        </p:nvSpPr>
        <p:spPr/>
        <p:txBody>
          <a:bodyPr>
            <a:normAutofit/>
          </a:bodyPr>
          <a:lstStyle/>
          <a:p>
            <a:pPr algn="ctr"/>
            <a:r>
              <a:rPr lang="en-US" sz="4800"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BCC29727-A257-4A50-B820-1590B87574E7}"/>
              </a:ext>
            </a:extLst>
          </p:cNvPr>
          <p:cNvSpPr>
            <a:spLocks noGrp="1"/>
          </p:cNvSpPr>
          <p:nvPr>
            <p:ph idx="1"/>
          </p:nvPr>
        </p:nvSpPr>
        <p:spPr/>
        <p:txBody>
          <a:bodyPr/>
          <a:lstStyle/>
          <a:p>
            <a:pPr algn="just" rtl="0">
              <a:spcBef>
                <a:spcPts val="0"/>
              </a:spcBef>
              <a:spcAft>
                <a:spcPts val="800"/>
              </a:spcAft>
            </a:pPr>
            <a:r>
              <a:rPr lang="en-US" sz="1800" b="0" i="0" u="none" strike="noStrike" dirty="0">
                <a:effectLst/>
                <a:latin typeface="Times New Roman" panose="02020603050405020304" pitchFamily="18" charset="0"/>
              </a:rPr>
              <a:t>[1] </a:t>
            </a:r>
            <a:r>
              <a:rPr lang="en-US" sz="1800" b="0" i="0" u="none" strike="noStrike" dirty="0" err="1">
                <a:effectLst/>
                <a:latin typeface="Times New Roman" panose="02020603050405020304" pitchFamily="18" charset="0"/>
              </a:rPr>
              <a:t>Özgenel</a:t>
            </a:r>
            <a:r>
              <a:rPr lang="en-US" sz="1800" b="0" i="0" u="none" strike="noStrike" dirty="0">
                <a:effectLst/>
                <a:latin typeface="Times New Roman" panose="02020603050405020304" pitchFamily="18" charset="0"/>
              </a:rPr>
              <a:t>, Ç. F. (2019, 07 23). </a:t>
            </a:r>
            <a:r>
              <a:rPr lang="en-US" sz="1800" b="0" i="1" u="none" strike="noStrike" dirty="0">
                <a:effectLst/>
                <a:latin typeface="Times New Roman" panose="02020603050405020304" pitchFamily="18" charset="0"/>
              </a:rPr>
              <a:t>Mendeley Data</a:t>
            </a:r>
            <a:r>
              <a:rPr lang="en-US" sz="1800" b="0" i="0" u="none" strike="noStrike" dirty="0">
                <a:effectLst/>
                <a:latin typeface="Times New Roman" panose="02020603050405020304" pitchFamily="18" charset="0"/>
              </a:rPr>
              <a:t>. Retrieved from Concrete Crack Images for Classification: https://data.mendeley.com/datasets/5y9wdsg2zt/2</a:t>
            </a:r>
            <a:endParaRPr lang="en-US" dirty="0">
              <a:effectLst/>
            </a:endParaRPr>
          </a:p>
          <a:p>
            <a:pPr algn="just" rtl="0">
              <a:spcBef>
                <a:spcPts val="0"/>
              </a:spcBef>
              <a:spcAft>
                <a:spcPts val="800"/>
              </a:spcAft>
            </a:pPr>
            <a:r>
              <a:rPr lang="en-US" sz="1800" b="0" i="0" u="none" strike="noStrike" dirty="0">
                <a:effectLst/>
                <a:latin typeface="Times New Roman" panose="02020603050405020304" pitchFamily="18" charset="0"/>
              </a:rPr>
              <a:t>[2] SCIENTIFIC, G. (2019, August 17). </a:t>
            </a:r>
            <a:r>
              <a:rPr lang="en-US" sz="1800" b="0" i="1" u="none" strike="noStrike" dirty="0">
                <a:effectLst/>
                <a:latin typeface="Times New Roman" panose="02020603050405020304" pitchFamily="18" charset="0"/>
              </a:rPr>
              <a:t>Evaluating Cracking in Concrete: Procedures</a:t>
            </a:r>
            <a:r>
              <a:rPr lang="en-US" sz="1800" b="0" i="0" u="none" strike="noStrike" dirty="0">
                <a:effectLst/>
                <a:latin typeface="Times New Roman" panose="02020603050405020304" pitchFamily="18" charset="0"/>
              </a:rPr>
              <a:t>. Retrieved from GIATEC: https://www.giatecscientific.com/education/cracking-in-concrete-procedures/</a:t>
            </a:r>
            <a:endParaRPr lang="en-US" dirty="0">
              <a:effectLst/>
            </a:endParaRPr>
          </a:p>
          <a:p>
            <a:pPr algn="just" rtl="0">
              <a:spcBef>
                <a:spcPts val="0"/>
              </a:spcBef>
              <a:spcAft>
                <a:spcPts val="800"/>
              </a:spcAft>
            </a:pPr>
            <a:r>
              <a:rPr lang="en-US" sz="1800" b="0" i="0" u="none" strike="noStrike" dirty="0">
                <a:effectLst/>
                <a:latin typeface="Times New Roman" panose="02020603050405020304" pitchFamily="18" charset="0"/>
              </a:rPr>
              <a:t>[3] </a:t>
            </a:r>
            <a:r>
              <a:rPr lang="en-US" sz="1800" b="0" i="0" u="none" strike="noStrike" dirty="0" err="1">
                <a:effectLst/>
                <a:latin typeface="Times New Roman" panose="02020603050405020304" pitchFamily="18" charset="0"/>
              </a:rPr>
              <a:t>Vadapalli</a:t>
            </a:r>
            <a:r>
              <a:rPr lang="en-US" sz="1800" b="0" i="0" u="none" strike="noStrike" dirty="0">
                <a:effectLst/>
                <a:latin typeface="Times New Roman" panose="02020603050405020304" pitchFamily="18" charset="0"/>
              </a:rPr>
              <a:t>, P. (2021, February 25). </a:t>
            </a:r>
            <a:r>
              <a:rPr lang="en-US" sz="1800" b="0" i="1" u="none" strike="noStrike" dirty="0">
                <a:effectLst/>
                <a:latin typeface="Times New Roman" panose="02020603050405020304" pitchFamily="18" charset="0"/>
              </a:rPr>
              <a:t>Image Classification in CNN: Everything You Need to Know</a:t>
            </a:r>
            <a:r>
              <a:rPr lang="en-US" sz="1800" b="0" i="0" u="none" strike="noStrike" dirty="0">
                <a:effectLst/>
                <a:latin typeface="Times New Roman" panose="02020603050405020304" pitchFamily="18" charset="0"/>
              </a:rPr>
              <a:t>. Retrieved from </a:t>
            </a:r>
            <a:r>
              <a:rPr lang="en-US" sz="1800" b="0" i="0" u="none" strike="noStrike" dirty="0" err="1">
                <a:effectLst/>
                <a:latin typeface="Times New Roman" panose="02020603050405020304" pitchFamily="18" charset="0"/>
              </a:rPr>
              <a:t>upgradeblog</a:t>
            </a:r>
            <a:r>
              <a:rPr lang="en-US" sz="1800" b="0" i="0" u="none" strike="noStrike" dirty="0">
                <a:effectLst/>
                <a:latin typeface="Times New Roman" panose="02020603050405020304" pitchFamily="18" charset="0"/>
              </a:rPr>
              <a:t>: https://www.upgrad.com/blog/image-classification-in-cnn/</a:t>
            </a:r>
            <a:endParaRPr lang="en-US" dirty="0">
              <a:effectLst/>
            </a:endParaRPr>
          </a:p>
          <a:p>
            <a:r>
              <a:rPr lang="en-US" sz="1800" b="0" i="0" u="none" strike="noStrike" dirty="0">
                <a:effectLst/>
                <a:latin typeface="Times New Roman" panose="02020603050405020304" pitchFamily="18" charset="0"/>
              </a:rPr>
              <a:t>[4] Wikipedia. (2021, February 13). </a:t>
            </a:r>
            <a:r>
              <a:rPr lang="en-US" sz="1800" b="0" i="1" u="none" strike="noStrike" dirty="0">
                <a:effectLst/>
                <a:latin typeface="Times New Roman" panose="02020603050405020304" pitchFamily="18" charset="0"/>
              </a:rPr>
              <a:t>2013 Dhaka garment factory collapse</a:t>
            </a:r>
            <a:r>
              <a:rPr lang="en-US" sz="1800" b="0" i="0" u="none" strike="noStrike" dirty="0">
                <a:effectLst/>
                <a:latin typeface="Times New Roman" panose="02020603050405020304" pitchFamily="18" charset="0"/>
              </a:rPr>
              <a:t>. Retrieved from Wikipedia: https://en.wikipedia.org/wiki/2013_Dhaka_garment_factory_collapse</a:t>
            </a:r>
            <a:endParaRPr lang="en-US" dirty="0"/>
          </a:p>
        </p:txBody>
      </p:sp>
      <p:pic>
        <p:nvPicPr>
          <p:cNvPr id="4" name="Audio 3">
            <a:hlinkClick r:id="" action="ppaction://media"/>
            <a:extLst>
              <a:ext uri="{FF2B5EF4-FFF2-40B4-BE49-F238E27FC236}">
                <a16:creationId xmlns:a16="http://schemas.microsoft.com/office/drawing/2014/main" id="{40C8FF41-C183-4585-ABE8-6E6AA99F9F8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99818349"/>
      </p:ext>
    </p:extLst>
  </p:cSld>
  <p:clrMapOvr>
    <a:masterClrMapping/>
  </p:clrMapOvr>
  <mc:AlternateContent xmlns:mc="http://schemas.openxmlformats.org/markup-compatibility/2006">
    <mc:Choice xmlns:p14="http://schemas.microsoft.com/office/powerpoint/2010/main" Requires="p14">
      <p:transition spd="slow" p14:dur="2000" advTm="4491"/>
    </mc:Choice>
    <mc:Fallback>
      <p:transition spd="slow" advTm="44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1267D2-4F50-42F0-B66F-07871F0E7899}"/>
              </a:ext>
            </a:extLst>
          </p:cNvPr>
          <p:cNvSpPr>
            <a:spLocks noGrp="1"/>
          </p:cNvSpPr>
          <p:nvPr>
            <p:ph type="title"/>
          </p:nvPr>
        </p:nvSpPr>
        <p:spPr>
          <a:xfrm>
            <a:off x="2032986" y="2118843"/>
            <a:ext cx="7661430" cy="2053661"/>
          </a:xfrm>
        </p:spPr>
        <p:txBody>
          <a:bodyPr>
            <a:normAutofit/>
          </a:bodyPr>
          <a:lstStyle/>
          <a:p>
            <a:r>
              <a:rPr lang="en-US" sz="4800" dirty="0">
                <a:latin typeface="Times New Roman" panose="02020603050405020304" pitchFamily="18" charset="0"/>
                <a:cs typeface="Times New Roman" panose="02020603050405020304" pitchFamily="18" charset="0"/>
              </a:rPr>
              <a:t>         END OF PHASE 1</a:t>
            </a:r>
          </a:p>
        </p:txBody>
      </p:sp>
      <p:pic>
        <p:nvPicPr>
          <p:cNvPr id="3" name="Audio 2">
            <a:hlinkClick r:id="" action="ppaction://media"/>
            <a:extLst>
              <a:ext uri="{FF2B5EF4-FFF2-40B4-BE49-F238E27FC236}">
                <a16:creationId xmlns:a16="http://schemas.microsoft.com/office/drawing/2014/main" id="{70E20494-2F9D-4B17-B50D-119D8A0FB86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778517951"/>
      </p:ext>
    </p:extLst>
  </p:cSld>
  <p:clrMapOvr>
    <a:masterClrMapping/>
  </p:clrMapOvr>
  <mc:AlternateContent xmlns:mc="http://schemas.openxmlformats.org/markup-compatibility/2006">
    <mc:Choice xmlns:p14="http://schemas.microsoft.com/office/powerpoint/2010/main" Requires="p14">
      <p:transition spd="slow" p14:dur="2000" advTm="4677"/>
    </mc:Choice>
    <mc:Fallback>
      <p:transition spd="slow" advTm="46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ED18E-E745-4631-87C4-9F3D1CCC5CA4}"/>
              </a:ext>
            </a:extLst>
          </p:cNvPr>
          <p:cNvSpPr>
            <a:spLocks noGrp="1"/>
          </p:cNvSpPr>
          <p:nvPr>
            <p:ph type="title"/>
          </p:nvPr>
        </p:nvSpPr>
        <p:spPr/>
        <p:txBody>
          <a:bodyPr>
            <a:normAutofit/>
          </a:bodyPr>
          <a:lstStyle/>
          <a:p>
            <a:pPr algn="ctr"/>
            <a:r>
              <a:rPr lang="en-US" sz="4800" dirty="0">
                <a:latin typeface="Times New Roman" panose="02020603050405020304" pitchFamily="18" charset="0"/>
                <a:cs typeface="Times New Roman" panose="02020603050405020304" pitchFamily="18" charset="0"/>
              </a:rPr>
              <a:t>Data EXPLORATION</a:t>
            </a:r>
          </a:p>
        </p:txBody>
      </p:sp>
      <p:sp>
        <p:nvSpPr>
          <p:cNvPr id="3" name="Content Placeholder 2">
            <a:extLst>
              <a:ext uri="{FF2B5EF4-FFF2-40B4-BE49-F238E27FC236}">
                <a16:creationId xmlns:a16="http://schemas.microsoft.com/office/drawing/2014/main" id="{62CC372B-B67B-410C-9FB5-E50318E4F9E7}"/>
              </a:ext>
            </a:extLst>
          </p:cNvPr>
          <p:cNvSpPr>
            <a:spLocks noGrp="1"/>
          </p:cNvSpPr>
          <p:nvPr>
            <p:ph idx="1"/>
          </p:nvPr>
        </p:nvSpPr>
        <p:spPr/>
        <p:txBody>
          <a:bodyPr/>
          <a:lstStyle/>
          <a:p>
            <a:pPr algn="just" rtl="0"/>
            <a:r>
              <a:rPr lang="en-US" b="0" i="0" dirty="0">
                <a:effectLst/>
                <a:latin typeface="Times New Roman" panose="02020603050405020304" pitchFamily="18" charset="0"/>
                <a:cs typeface="Times New Roman" panose="02020603050405020304" pitchFamily="18" charset="0"/>
              </a:rPr>
              <a:t>My data is unstructured data. It is divided into two classes - 20000 negative images representing normal concretes and 20000 positive images representing crack concretes</a:t>
            </a:r>
          </a:p>
          <a:p>
            <a:pPr algn="just" rtl="0"/>
            <a:r>
              <a:rPr lang="en-US" b="0" i="0" dirty="0">
                <a:effectLst/>
                <a:latin typeface="Times New Roman" panose="02020603050405020304" pitchFamily="18" charset="0"/>
                <a:cs typeface="Times New Roman" panose="02020603050405020304" pitchFamily="18" charset="0"/>
              </a:rPr>
              <a:t>There's a total of 40000images of 227x227 pixels with RGB channels.</a:t>
            </a:r>
          </a:p>
          <a:p>
            <a:pPr algn="just" rtl="0"/>
            <a:r>
              <a:rPr lang="en-US" b="0" i="0" dirty="0">
                <a:effectLst/>
                <a:latin typeface="Times New Roman" panose="02020603050405020304" pitchFamily="18" charset="0"/>
                <a:cs typeface="Times New Roman" panose="02020603050405020304" pitchFamily="18" charset="0"/>
              </a:rPr>
              <a:t>These images are best represented in a data frame with two columns, one for the File path and the other for the label as seen in the next slide</a:t>
            </a:r>
          </a:p>
          <a:p>
            <a:endParaRPr lang="en-US" dirty="0"/>
          </a:p>
        </p:txBody>
      </p:sp>
      <p:pic>
        <p:nvPicPr>
          <p:cNvPr id="5" name="Audio 4">
            <a:hlinkClick r:id="" action="ppaction://media"/>
            <a:extLst>
              <a:ext uri="{FF2B5EF4-FFF2-40B4-BE49-F238E27FC236}">
                <a16:creationId xmlns:a16="http://schemas.microsoft.com/office/drawing/2014/main" id="{4A1C4A32-BD30-4825-A643-FD3BEB2A91E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88133448"/>
      </p:ext>
    </p:extLst>
  </p:cSld>
  <p:clrMapOvr>
    <a:masterClrMapping/>
  </p:clrMapOvr>
  <mc:AlternateContent xmlns:mc="http://schemas.openxmlformats.org/markup-compatibility/2006">
    <mc:Choice xmlns:p14="http://schemas.microsoft.com/office/powerpoint/2010/main" Requires="p14">
      <p:transition spd="slow" p14:dur="2000" advTm="19328"/>
    </mc:Choice>
    <mc:Fallback>
      <p:transition spd="slow" advTm="193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D5F51-2756-44D5-94D2-E2699799F4C0}"/>
              </a:ext>
            </a:extLst>
          </p:cNvPr>
          <p:cNvSpPr>
            <a:spLocks noGrp="1"/>
          </p:cNvSpPr>
          <p:nvPr>
            <p:ph type="title"/>
          </p:nvPr>
        </p:nvSpPr>
        <p:spPr>
          <a:xfrm>
            <a:off x="1141413" y="618519"/>
            <a:ext cx="9905998" cy="811448"/>
          </a:xfrm>
        </p:spPr>
        <p:txBody>
          <a:bodyPr>
            <a:normAutofit/>
          </a:bodyPr>
          <a:lstStyle/>
          <a:p>
            <a:pPr algn="ctr"/>
            <a:r>
              <a:rPr lang="en-US" sz="4800" dirty="0">
                <a:latin typeface="Times New Roman" panose="02020603050405020304" pitchFamily="18" charset="0"/>
                <a:cs typeface="Times New Roman" panose="02020603050405020304" pitchFamily="18" charset="0"/>
              </a:rPr>
              <a:t>Data exploration</a:t>
            </a:r>
          </a:p>
        </p:txBody>
      </p:sp>
      <p:pic>
        <p:nvPicPr>
          <p:cNvPr id="5" name="Content Placeholder 4" descr="Table&#10;&#10;Description automatically generated">
            <a:extLst>
              <a:ext uri="{FF2B5EF4-FFF2-40B4-BE49-F238E27FC236}">
                <a16:creationId xmlns:a16="http://schemas.microsoft.com/office/drawing/2014/main" id="{5A1565B5-8AD1-40F4-AAA8-FD741F231BD3}"/>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556427" y="2163285"/>
            <a:ext cx="6587944" cy="3550597"/>
          </a:xfrm>
        </p:spPr>
      </p:pic>
      <p:sp>
        <p:nvSpPr>
          <p:cNvPr id="6" name="TextBox 5">
            <a:extLst>
              <a:ext uri="{FF2B5EF4-FFF2-40B4-BE49-F238E27FC236}">
                <a16:creationId xmlns:a16="http://schemas.microsoft.com/office/drawing/2014/main" id="{D3BC85C8-4427-4BC4-8334-231D03C8ACC5}"/>
              </a:ext>
            </a:extLst>
          </p:cNvPr>
          <p:cNvSpPr txBox="1"/>
          <p:nvPr/>
        </p:nvSpPr>
        <p:spPr>
          <a:xfrm>
            <a:off x="8389398" y="2208179"/>
            <a:ext cx="3069785" cy="2831544"/>
          </a:xfrm>
          <a:prstGeom prst="rect">
            <a:avLst/>
          </a:prstGeom>
          <a:noFill/>
        </p:spPr>
        <p:txBody>
          <a:bodyPr wrap="square" rtlCol="0">
            <a:spAutoFit/>
          </a:bodyPr>
          <a:lstStyle/>
          <a:p>
            <a:pPr marL="342900" indent="-342900" algn="just" rtl="0">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As seen in the figure, my data frame has two columns, '</a:t>
            </a:r>
            <a:r>
              <a:rPr lang="en-US" sz="2000" b="0" i="0" dirty="0" err="1">
                <a:effectLst/>
                <a:latin typeface="Times New Roman" panose="02020603050405020304" pitchFamily="18" charset="0"/>
                <a:cs typeface="Times New Roman" panose="02020603050405020304" pitchFamily="18" charset="0"/>
              </a:rPr>
              <a:t>Filepath</a:t>
            </a:r>
            <a:r>
              <a:rPr lang="en-US" sz="2000" b="0" i="0" dirty="0">
                <a:effectLst/>
                <a:latin typeface="Times New Roman" panose="02020603050405020304" pitchFamily="18" charset="0"/>
                <a:cs typeface="Times New Roman" panose="02020603050405020304" pitchFamily="18" charset="0"/>
              </a:rPr>
              <a:t>' and 'Label'. </a:t>
            </a:r>
          </a:p>
          <a:p>
            <a:pPr marL="342900" indent="-342900" algn="just" rtl="0">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It has a total of 40000 observations or rows representing 40000 images.</a:t>
            </a:r>
          </a:p>
          <a:p>
            <a:endParaRPr lang="en-US" dirty="0"/>
          </a:p>
        </p:txBody>
      </p:sp>
      <p:sp>
        <p:nvSpPr>
          <p:cNvPr id="7" name="TextBox 6">
            <a:extLst>
              <a:ext uri="{FF2B5EF4-FFF2-40B4-BE49-F238E27FC236}">
                <a16:creationId xmlns:a16="http://schemas.microsoft.com/office/drawing/2014/main" id="{C2C8E005-175E-40C8-8812-2280FEBB81B9}"/>
              </a:ext>
            </a:extLst>
          </p:cNvPr>
          <p:cNvSpPr txBox="1"/>
          <p:nvPr/>
        </p:nvSpPr>
        <p:spPr>
          <a:xfrm>
            <a:off x="3968318" y="5713882"/>
            <a:ext cx="2361460" cy="369332"/>
          </a:xfrm>
          <a:prstGeom prst="rect">
            <a:avLst/>
          </a:prstGeom>
          <a:noFill/>
        </p:spPr>
        <p:txBody>
          <a:bodyPr wrap="square" rtlCol="0">
            <a:spAutoFit/>
          </a:bodyPr>
          <a:lstStyle/>
          <a:p>
            <a:r>
              <a:rPr lang="en-US" dirty="0" err="1"/>
              <a:t>Dataframe</a:t>
            </a:r>
            <a:endParaRPr lang="en-US" dirty="0"/>
          </a:p>
        </p:txBody>
      </p:sp>
      <p:pic>
        <p:nvPicPr>
          <p:cNvPr id="3" name="Audio 2">
            <a:hlinkClick r:id="" action="ppaction://media"/>
            <a:extLst>
              <a:ext uri="{FF2B5EF4-FFF2-40B4-BE49-F238E27FC236}">
                <a16:creationId xmlns:a16="http://schemas.microsoft.com/office/drawing/2014/main" id="{A784C4C1-923D-43FD-A981-D9D4E6EB951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500946663"/>
      </p:ext>
    </p:extLst>
  </p:cSld>
  <p:clrMapOvr>
    <a:masterClrMapping/>
  </p:clrMapOvr>
  <mc:AlternateContent xmlns:mc="http://schemas.openxmlformats.org/markup-compatibility/2006">
    <mc:Choice xmlns:p14="http://schemas.microsoft.com/office/powerpoint/2010/main" Requires="p14">
      <p:transition spd="slow" p14:dur="2000" advTm="12897"/>
    </mc:Choice>
    <mc:Fallback>
      <p:transition spd="slow" advTm="128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29AE6-C947-4905-9808-AD3FBC742A3F}"/>
              </a:ext>
            </a:extLst>
          </p:cNvPr>
          <p:cNvSpPr>
            <a:spLocks noGrp="1"/>
          </p:cNvSpPr>
          <p:nvPr>
            <p:ph type="title"/>
          </p:nvPr>
        </p:nvSpPr>
        <p:spPr/>
        <p:txBody>
          <a:bodyPr>
            <a:normAutofit/>
          </a:bodyPr>
          <a:lstStyle/>
          <a:p>
            <a:pPr algn="just"/>
            <a:r>
              <a:rPr lang="en-US" sz="4800" dirty="0"/>
              <a:t>Data splitting, preprocessing and creating generators</a:t>
            </a:r>
          </a:p>
        </p:txBody>
      </p:sp>
      <p:sp>
        <p:nvSpPr>
          <p:cNvPr id="3" name="Content Placeholder 2">
            <a:extLst>
              <a:ext uri="{FF2B5EF4-FFF2-40B4-BE49-F238E27FC236}">
                <a16:creationId xmlns:a16="http://schemas.microsoft.com/office/drawing/2014/main" id="{132E682A-15C0-47EC-91B7-D61AE51D49E7}"/>
              </a:ext>
            </a:extLst>
          </p:cNvPr>
          <p:cNvSpPr>
            <a:spLocks noGrp="1"/>
          </p:cNvSpPr>
          <p:nvPr>
            <p:ph idx="1"/>
          </p:nvPr>
        </p:nvSpPr>
        <p:spPr/>
        <p:txBody>
          <a:bodyPr/>
          <a:lstStyle/>
          <a:p>
            <a:pPr marL="190500" algn="just" rtl="0">
              <a:buFont typeface="Arial" panose="020B0604020202020204" pitchFamily="34" charset="0"/>
              <a:buChar char="•"/>
            </a:pPr>
            <a:r>
              <a:rPr lang="en-US" sz="1800" b="0" i="0" dirty="0">
                <a:effectLst/>
                <a:latin typeface="Times New Roman" panose="02020603050405020304" pitchFamily="18" charset="0"/>
                <a:cs typeface="Times New Roman" panose="02020603050405020304" pitchFamily="18" charset="0"/>
              </a:rPr>
              <a:t>Using </a:t>
            </a:r>
            <a:r>
              <a:rPr lang="en-US" sz="1800" b="0" i="0" dirty="0" err="1">
                <a:effectLst/>
                <a:latin typeface="Times New Roman" panose="02020603050405020304" pitchFamily="18" charset="0"/>
                <a:cs typeface="Times New Roman" panose="02020603050405020304" pitchFamily="18" charset="0"/>
              </a:rPr>
              <a:t>train_test_split</a:t>
            </a:r>
            <a:r>
              <a:rPr lang="en-US" sz="1800" b="0" i="0" dirty="0">
                <a:effectLst/>
                <a:latin typeface="Times New Roman" panose="02020603050405020304" pitchFamily="18" charset="0"/>
                <a:cs typeface="Times New Roman" panose="02020603050405020304" pitchFamily="18" charset="0"/>
              </a:rPr>
              <a:t> from </a:t>
            </a:r>
            <a:r>
              <a:rPr lang="en-US" sz="1800" b="0" i="0" dirty="0" err="1">
                <a:effectLst/>
                <a:latin typeface="Times New Roman" panose="02020603050405020304" pitchFamily="18" charset="0"/>
                <a:cs typeface="Times New Roman" panose="02020603050405020304" pitchFamily="18" charset="0"/>
              </a:rPr>
              <a:t>Sklearn.model_selection</a:t>
            </a:r>
            <a:r>
              <a:rPr lang="en-US" sz="1800" b="0" i="0" dirty="0">
                <a:effectLst/>
                <a:latin typeface="Times New Roman" panose="02020603050405020304" pitchFamily="18" charset="0"/>
                <a:cs typeface="Times New Roman" panose="02020603050405020304" pitchFamily="18" charset="0"/>
              </a:rPr>
              <a:t> library , my data is split into train and test data in the ratio 80:20 </a:t>
            </a:r>
          </a:p>
          <a:p>
            <a:pPr marL="190500" algn="just" rtl="0">
              <a:buFont typeface="Arial" panose="020B0604020202020204" pitchFamily="34" charset="0"/>
              <a:buChar char="•"/>
            </a:pPr>
            <a:r>
              <a:rPr lang="en-US" sz="1800" b="0" i="0" dirty="0">
                <a:effectLst/>
                <a:latin typeface="Times New Roman" panose="02020603050405020304" pitchFamily="18" charset="0"/>
                <a:cs typeface="Times New Roman" panose="02020603050405020304" pitchFamily="18" charset="0"/>
              </a:rPr>
              <a:t>This ratio gives us a total of 32000 images reserve for training and 8000 images for testing.</a:t>
            </a:r>
          </a:p>
          <a:p>
            <a:pPr algn="just"/>
            <a:r>
              <a:rPr lang="en-US" sz="1800" b="0" i="0" dirty="0">
                <a:effectLst/>
                <a:latin typeface="Times New Roman" panose="02020603050405020304" pitchFamily="18" charset="0"/>
                <a:cs typeface="Times New Roman" panose="02020603050405020304" pitchFamily="18" charset="0"/>
              </a:rPr>
              <a:t>Normali</a:t>
            </a:r>
            <a:r>
              <a:rPr lang="en-US" sz="1800" dirty="0">
                <a:latin typeface="Times New Roman" panose="02020603050405020304" pitchFamily="18" charset="0"/>
                <a:cs typeface="Times New Roman" panose="02020603050405020304" pitchFamily="18" charset="0"/>
              </a:rPr>
              <a:t>z</a:t>
            </a:r>
            <a:r>
              <a:rPr lang="en-US" sz="1800" b="0" i="0" dirty="0">
                <a:effectLst/>
                <a:latin typeface="Times New Roman" panose="02020603050405020304" pitchFamily="18" charset="0"/>
                <a:cs typeface="Times New Roman" panose="02020603050405020304" pitchFamily="18" charset="0"/>
              </a:rPr>
              <a:t>ation is the most crucial step in image pre-processing</a:t>
            </a:r>
            <a:r>
              <a:rPr lang="en-US" b="0" i="0" dirty="0">
                <a:effectLst/>
                <a:latin typeface="Times New Roman" panose="02020603050405020304" pitchFamily="18" charset="0"/>
                <a:cs typeface="Times New Roman" panose="02020603050405020304" pitchFamily="18" charset="0"/>
              </a:rPr>
              <a:t>.</a:t>
            </a:r>
            <a:r>
              <a:rPr lang="en-US" sz="1800" b="0" i="0" dirty="0">
                <a:effectLst/>
                <a:latin typeface="Times New Roman" panose="02020603050405020304" pitchFamily="18" charset="0"/>
                <a:cs typeface="Times New Roman" panose="02020603050405020304" pitchFamily="18" charset="0"/>
              </a:rPr>
              <a:t> This refers to rescaling the pixel values so that they lie within a confined range. </a:t>
            </a:r>
            <a:r>
              <a:rPr lang="en-US" sz="2000" b="0" i="0" dirty="0">
                <a:effectLst/>
                <a:latin typeface="Times New Roman" panose="02020603050405020304" pitchFamily="18" charset="0"/>
                <a:cs typeface="Times New Roman" panose="02020603050405020304" pitchFamily="18" charset="0"/>
              </a:rPr>
              <a:t>Our original images consist in RGB coefficients in the 0-255 , but such values would be too high for this model to process , so we target values between 0 and 1 instead by scaling with a 1/255.</a:t>
            </a:r>
            <a:endParaRPr lang="en-US" sz="2000" dirty="0">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FB50FFEB-26D3-456F-B825-9AB6D4D2531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59396451"/>
      </p:ext>
    </p:extLst>
  </p:cSld>
  <p:clrMapOvr>
    <a:masterClrMapping/>
  </p:clrMapOvr>
  <mc:AlternateContent xmlns:mc="http://schemas.openxmlformats.org/markup-compatibility/2006">
    <mc:Choice xmlns:p14="http://schemas.microsoft.com/office/powerpoint/2010/main" Requires="p14">
      <p:transition spd="slow" p14:dur="2000" advTm="63307"/>
    </mc:Choice>
    <mc:Fallback>
      <p:transition spd="slow" advTm="633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15ED6-D3FA-4761-90D8-0210C31BE1E0}"/>
              </a:ext>
            </a:extLst>
          </p:cNvPr>
          <p:cNvSpPr>
            <a:spLocks noGrp="1"/>
          </p:cNvSpPr>
          <p:nvPr>
            <p:ph type="title"/>
          </p:nvPr>
        </p:nvSpPr>
        <p:spPr/>
        <p:txBody>
          <a:bodyPr>
            <a:normAutofit fontScale="90000"/>
          </a:bodyPr>
          <a:lstStyle/>
          <a:p>
            <a:pPr algn="just"/>
            <a:r>
              <a:rPr lang="en-US" sz="4800" dirty="0">
                <a:latin typeface="Times New Roman" panose="02020603050405020304" pitchFamily="18" charset="0"/>
                <a:cs typeface="Times New Roman" panose="02020603050405020304" pitchFamily="18" charset="0"/>
              </a:rPr>
              <a:t>Data splitting, preprocessing and creating generators</a:t>
            </a:r>
          </a:p>
        </p:txBody>
      </p:sp>
      <p:sp>
        <p:nvSpPr>
          <p:cNvPr id="3" name="Content Placeholder 2">
            <a:extLst>
              <a:ext uri="{FF2B5EF4-FFF2-40B4-BE49-F238E27FC236}">
                <a16:creationId xmlns:a16="http://schemas.microsoft.com/office/drawing/2014/main" id="{9E4B4FFA-A060-47CD-BEA4-930B2E6E0722}"/>
              </a:ext>
            </a:extLst>
          </p:cNvPr>
          <p:cNvSpPr>
            <a:spLocks noGrp="1"/>
          </p:cNvSpPr>
          <p:nvPr>
            <p:ph idx="1"/>
          </p:nvPr>
        </p:nvSpPr>
        <p:spPr/>
        <p:txBody>
          <a:bodyPr/>
          <a:lstStyle/>
          <a:p>
            <a:pPr algn="just" rtl="0"/>
            <a:r>
              <a:rPr lang="en-US" sz="2000" b="0" i="0" dirty="0">
                <a:effectLst/>
                <a:latin typeface="Times New Roman" panose="02020603050405020304" pitchFamily="18" charset="0"/>
                <a:cs typeface="Times New Roman" panose="02020603050405020304" pitchFamily="18" charset="0"/>
              </a:rPr>
              <a:t>Create three generators </a:t>
            </a:r>
            <a:r>
              <a:rPr lang="en-US" sz="2000" b="0" i="0" dirty="0" err="1">
                <a:effectLst/>
                <a:latin typeface="Times New Roman" panose="02020603050405020304" pitchFamily="18" charset="0"/>
                <a:cs typeface="Times New Roman" panose="02020603050405020304" pitchFamily="18" charset="0"/>
              </a:rPr>
              <a:t>train_gen</a:t>
            </a:r>
            <a:r>
              <a:rPr lang="en-US" sz="2000" b="0" i="0" dirty="0">
                <a:effectLst/>
                <a:latin typeface="Times New Roman" panose="02020603050405020304" pitchFamily="18" charset="0"/>
                <a:cs typeface="Times New Roman" panose="02020603050405020304" pitchFamily="18" charset="0"/>
              </a:rPr>
              <a:t>, </a:t>
            </a:r>
            <a:r>
              <a:rPr lang="en-US" sz="2000" b="0" i="0" dirty="0" err="1">
                <a:effectLst/>
                <a:latin typeface="Times New Roman" panose="02020603050405020304" pitchFamily="18" charset="0"/>
                <a:cs typeface="Times New Roman" panose="02020603050405020304" pitchFamily="18" charset="0"/>
              </a:rPr>
              <a:t>validation_gen</a:t>
            </a:r>
            <a:r>
              <a:rPr lang="en-US" sz="2000" b="0" i="0" dirty="0">
                <a:effectLst/>
                <a:latin typeface="Times New Roman" panose="02020603050405020304" pitchFamily="18" charset="0"/>
                <a:cs typeface="Times New Roman" panose="02020603050405020304" pitchFamily="18" charset="0"/>
              </a:rPr>
              <a:t> and </a:t>
            </a:r>
            <a:r>
              <a:rPr lang="en-US" sz="2000" b="0" i="0" dirty="0" err="1">
                <a:effectLst/>
                <a:latin typeface="Times New Roman" panose="02020603050405020304" pitchFamily="18" charset="0"/>
                <a:cs typeface="Times New Roman" panose="02020603050405020304" pitchFamily="18" charset="0"/>
              </a:rPr>
              <a:t>test_gen</a:t>
            </a:r>
            <a:r>
              <a:rPr lang="en-US" sz="2000" b="0" i="0" dirty="0">
                <a:effectLst/>
                <a:latin typeface="Times New Roman" panose="02020603050405020304" pitchFamily="18" charset="0"/>
                <a:cs typeface="Times New Roman" panose="02020603050405020304" pitchFamily="18" charset="0"/>
              </a:rPr>
              <a:t> each with validated images belonging to two classes </a:t>
            </a:r>
          </a:p>
          <a:p>
            <a:pPr algn="just" rtl="0"/>
            <a:r>
              <a:rPr lang="en-US" sz="2000" b="0" i="0" dirty="0">
                <a:effectLst/>
                <a:latin typeface="Times New Roman" panose="02020603050405020304" pitchFamily="18" charset="0"/>
                <a:cs typeface="Times New Roman" panose="02020603050405020304" pitchFamily="18" charset="0"/>
              </a:rPr>
              <a:t>In the </a:t>
            </a:r>
            <a:r>
              <a:rPr lang="en-US" sz="2000" b="0" i="0" dirty="0" err="1">
                <a:effectLst/>
                <a:latin typeface="Times New Roman" panose="02020603050405020304" pitchFamily="18" charset="0"/>
                <a:cs typeface="Times New Roman" panose="02020603050405020304" pitchFamily="18" charset="0"/>
              </a:rPr>
              <a:t>prepocessing</a:t>
            </a:r>
            <a:r>
              <a:rPr lang="en-US" sz="2000" b="0" i="0" dirty="0">
                <a:effectLst/>
                <a:latin typeface="Times New Roman" panose="02020603050405020304" pitchFamily="18" charset="0"/>
                <a:cs typeface="Times New Roman" panose="02020603050405020304" pitchFamily="18" charset="0"/>
              </a:rPr>
              <a:t> phase, </a:t>
            </a:r>
            <a:r>
              <a:rPr lang="en-US" sz="2000" b="0" i="0" dirty="0" err="1">
                <a:effectLst/>
                <a:latin typeface="Times New Roman" panose="02020603050405020304" pitchFamily="18" charset="0"/>
                <a:cs typeface="Times New Roman" panose="02020603050405020304" pitchFamily="18" charset="0"/>
              </a:rPr>
              <a:t>validation_split</a:t>
            </a:r>
            <a:r>
              <a:rPr lang="en-US" sz="2000" b="0" i="0" dirty="0">
                <a:effectLst/>
                <a:latin typeface="Times New Roman" panose="02020603050405020304" pitchFamily="18" charset="0"/>
                <a:cs typeface="Times New Roman" panose="02020603050405020304" pitchFamily="18" charset="0"/>
              </a:rPr>
              <a:t> is allocated as 0.1 of train dataset</a:t>
            </a:r>
          </a:p>
          <a:p>
            <a:pPr algn="just" rtl="0"/>
            <a:r>
              <a:rPr lang="en-US" sz="2000" b="0" i="0" dirty="0">
                <a:effectLst/>
                <a:latin typeface="Times New Roman" panose="02020603050405020304" pitchFamily="18" charset="0"/>
                <a:cs typeface="Times New Roman" panose="02020603050405020304" pitchFamily="18" charset="0"/>
              </a:rPr>
              <a:t>These classes are either positive or negative. The three generators are:</a:t>
            </a:r>
          </a:p>
          <a:p>
            <a:pPr algn="just" rtl="0"/>
            <a:r>
              <a:rPr lang="en-US" sz="2000" b="0" i="0" dirty="0" err="1">
                <a:effectLst/>
                <a:latin typeface="Times New Roman" panose="02020603050405020304" pitchFamily="18" charset="0"/>
                <a:cs typeface="Times New Roman" panose="02020603050405020304" pitchFamily="18" charset="0"/>
              </a:rPr>
              <a:t>Train_gen</a:t>
            </a:r>
            <a:r>
              <a:rPr lang="en-US" sz="2000" b="0" i="0" dirty="0">
                <a:effectLst/>
                <a:latin typeface="Times New Roman" panose="02020603050405020304" pitchFamily="18" charset="0"/>
                <a:cs typeface="Times New Roman" panose="02020603050405020304" pitchFamily="18" charset="0"/>
              </a:rPr>
              <a:t>: 28800 validated image filenames in two classes</a:t>
            </a:r>
          </a:p>
          <a:p>
            <a:pPr algn="just" rtl="0"/>
            <a:r>
              <a:rPr lang="en-US" sz="2000" b="0" i="0" dirty="0" err="1">
                <a:effectLst/>
                <a:latin typeface="Times New Roman" panose="02020603050405020304" pitchFamily="18" charset="0"/>
                <a:cs typeface="Times New Roman" panose="02020603050405020304" pitchFamily="18" charset="0"/>
              </a:rPr>
              <a:t>Validation_gen</a:t>
            </a:r>
            <a:r>
              <a:rPr lang="en-US" sz="2000" b="0" i="0" dirty="0">
                <a:effectLst/>
                <a:latin typeface="Times New Roman" panose="02020603050405020304" pitchFamily="18" charset="0"/>
                <a:cs typeface="Times New Roman" panose="02020603050405020304" pitchFamily="18" charset="0"/>
              </a:rPr>
              <a:t>: 3200 validated image </a:t>
            </a:r>
            <a:r>
              <a:rPr lang="en-US" sz="2000" b="0" i="0" dirty="0" err="1">
                <a:effectLst/>
                <a:latin typeface="Times New Roman" panose="02020603050405020304" pitchFamily="18" charset="0"/>
                <a:cs typeface="Times New Roman" panose="02020603050405020304" pitchFamily="18" charset="0"/>
              </a:rPr>
              <a:t>fienames</a:t>
            </a:r>
            <a:r>
              <a:rPr lang="en-US" sz="2000" b="0" i="0" dirty="0">
                <a:effectLst/>
                <a:latin typeface="Times New Roman" panose="02020603050405020304" pitchFamily="18" charset="0"/>
                <a:cs typeface="Times New Roman" panose="02020603050405020304" pitchFamily="18" charset="0"/>
              </a:rPr>
              <a:t> in two classes</a:t>
            </a:r>
          </a:p>
          <a:p>
            <a:pPr algn="just" rtl="0"/>
            <a:r>
              <a:rPr lang="en-US" sz="2000" b="0" i="0" dirty="0" err="1">
                <a:effectLst/>
                <a:latin typeface="Times New Roman" panose="02020603050405020304" pitchFamily="18" charset="0"/>
                <a:cs typeface="Times New Roman" panose="02020603050405020304" pitchFamily="18" charset="0"/>
              </a:rPr>
              <a:t>Test_gen</a:t>
            </a:r>
            <a:r>
              <a:rPr lang="en-US" sz="2000" b="0" i="0" dirty="0">
                <a:effectLst/>
                <a:latin typeface="Times New Roman" panose="02020603050405020304" pitchFamily="18" charset="0"/>
                <a:cs typeface="Times New Roman" panose="02020603050405020304" pitchFamily="18" charset="0"/>
              </a:rPr>
              <a:t>: 8000 validated image filenames in two classes</a:t>
            </a:r>
          </a:p>
          <a:p>
            <a:endParaRPr lang="en-US" dirty="0"/>
          </a:p>
        </p:txBody>
      </p:sp>
      <p:pic>
        <p:nvPicPr>
          <p:cNvPr id="4" name="Audio 3">
            <a:hlinkClick r:id="" action="ppaction://media"/>
            <a:extLst>
              <a:ext uri="{FF2B5EF4-FFF2-40B4-BE49-F238E27FC236}">
                <a16:creationId xmlns:a16="http://schemas.microsoft.com/office/drawing/2014/main" id="{F2B8E54B-9118-46EB-AC5F-F640EFE4909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241455529"/>
      </p:ext>
    </p:extLst>
  </p:cSld>
  <p:clrMapOvr>
    <a:masterClrMapping/>
  </p:clrMapOvr>
  <mc:AlternateContent xmlns:mc="http://schemas.openxmlformats.org/markup-compatibility/2006">
    <mc:Choice xmlns:p14="http://schemas.microsoft.com/office/powerpoint/2010/main" Requires="p14">
      <p:transition spd="slow" p14:dur="2000" advTm="30335"/>
    </mc:Choice>
    <mc:Fallback>
      <p:transition spd="slow" advTm="303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59CA0-021C-4725-90D4-ADF4ECBB8BFE}"/>
              </a:ext>
            </a:extLst>
          </p:cNvPr>
          <p:cNvSpPr>
            <a:spLocks noGrp="1"/>
          </p:cNvSpPr>
          <p:nvPr>
            <p:ph type="title"/>
          </p:nvPr>
        </p:nvSpPr>
        <p:spPr>
          <a:xfrm>
            <a:off x="1141413" y="618518"/>
            <a:ext cx="9905998" cy="1006096"/>
          </a:xfrm>
        </p:spPr>
        <p:txBody>
          <a:bodyPr>
            <a:normAutofit/>
          </a:bodyPr>
          <a:lstStyle/>
          <a:p>
            <a:pPr algn="ctr"/>
            <a:r>
              <a:rPr lang="en-US" sz="4800" dirty="0">
                <a:latin typeface="Times New Roman" panose="02020603050405020304" pitchFamily="18" charset="0"/>
                <a:cs typeface="Times New Roman" panose="02020603050405020304" pitchFamily="18" charset="0"/>
              </a:rPr>
              <a:t>Data visualization</a:t>
            </a:r>
          </a:p>
        </p:txBody>
      </p:sp>
      <p:sp>
        <p:nvSpPr>
          <p:cNvPr id="3" name="Content Placeholder 2">
            <a:extLst>
              <a:ext uri="{FF2B5EF4-FFF2-40B4-BE49-F238E27FC236}">
                <a16:creationId xmlns:a16="http://schemas.microsoft.com/office/drawing/2014/main" id="{6524017E-490D-47E4-84D0-E2D69C90CDD5}"/>
              </a:ext>
            </a:extLst>
          </p:cNvPr>
          <p:cNvSpPr>
            <a:spLocks noGrp="1"/>
          </p:cNvSpPr>
          <p:nvPr>
            <p:ph idx="1"/>
          </p:nvPr>
        </p:nvSpPr>
        <p:spPr>
          <a:xfrm>
            <a:off x="923278" y="1692613"/>
            <a:ext cx="10124133" cy="4796963"/>
          </a:xfrm>
        </p:spPr>
        <p:txBody>
          <a:bodyPr/>
          <a:lstStyle/>
          <a:p>
            <a:r>
              <a:rPr lang="en-US" sz="2000" b="0" i="0" dirty="0">
                <a:effectLst/>
                <a:latin typeface="Times New Roman" panose="02020603050405020304" pitchFamily="18" charset="0"/>
                <a:cs typeface="Times New Roman" panose="02020603050405020304" pitchFamily="18" charset="0"/>
              </a:rPr>
              <a:t>This involves understanding my datasets by placing it in a visual context so that patterns, trends and correlations that might not otherwise be detected can be exposed. </a:t>
            </a:r>
          </a:p>
          <a:p>
            <a:r>
              <a:rPr lang="en-US" sz="1800" dirty="0">
                <a:latin typeface="Times New Roman" panose="02020603050405020304" pitchFamily="18" charset="0"/>
                <a:cs typeface="Times New Roman" panose="02020603050405020304" pitchFamily="18" charset="0"/>
              </a:rPr>
              <a:t>Histogram</a:t>
            </a:r>
          </a:p>
          <a:p>
            <a:pPr marL="0" indent="0">
              <a:buNone/>
            </a:pPr>
            <a:endParaRPr lang="en-US" sz="1800" b="0" i="0" dirty="0">
              <a:effectLst/>
              <a:latin typeface="Times New Roman" panose="02020603050405020304" pitchFamily="18" charset="0"/>
              <a:cs typeface="Times New Roman" panose="02020603050405020304" pitchFamily="18" charset="0"/>
            </a:endParaRPr>
          </a:p>
          <a:p>
            <a:endParaRPr lang="en-US" dirty="0"/>
          </a:p>
        </p:txBody>
      </p:sp>
      <p:pic>
        <p:nvPicPr>
          <p:cNvPr id="5" name="Picture 4" descr="Chart, bar chart, treemap chart&#10;&#10;Description automatically generated">
            <a:extLst>
              <a:ext uri="{FF2B5EF4-FFF2-40B4-BE49-F238E27FC236}">
                <a16:creationId xmlns:a16="http://schemas.microsoft.com/office/drawing/2014/main" id="{AB5E0185-9A3C-4531-BBDF-384E27B096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8758" y="2902998"/>
            <a:ext cx="4636203" cy="3336483"/>
          </a:xfrm>
          <a:prstGeom prst="rect">
            <a:avLst/>
          </a:prstGeom>
        </p:spPr>
      </p:pic>
      <p:sp>
        <p:nvSpPr>
          <p:cNvPr id="8" name="TextBox 7">
            <a:extLst>
              <a:ext uri="{FF2B5EF4-FFF2-40B4-BE49-F238E27FC236}">
                <a16:creationId xmlns:a16="http://schemas.microsoft.com/office/drawing/2014/main" id="{BBA91B76-E077-4E24-BDBF-638A721F4A27}"/>
              </a:ext>
            </a:extLst>
          </p:cNvPr>
          <p:cNvSpPr txBox="1"/>
          <p:nvPr/>
        </p:nvSpPr>
        <p:spPr>
          <a:xfrm>
            <a:off x="6546713" y="3378653"/>
            <a:ext cx="4017713" cy="1631216"/>
          </a:xfrm>
          <a:prstGeom prst="rect">
            <a:avLst/>
          </a:prstGeom>
          <a:noFill/>
        </p:spPr>
        <p:txBody>
          <a:bodyPr wrap="square" rtlCol="0">
            <a:spAutoFit/>
          </a:bodyPr>
          <a:lstStyle/>
          <a:p>
            <a:pPr marL="190500" algn="l" rtl="0">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They are two classes of labels- positive and negative</a:t>
            </a:r>
          </a:p>
          <a:p>
            <a:pPr marL="190500" algn="l" rtl="0">
              <a:buFont typeface="Arial" panose="020B0604020202020204" pitchFamily="34" charset="0"/>
              <a:buChar char="•"/>
            </a:pPr>
            <a:r>
              <a:rPr lang="en-US" sz="2000" b="0" i="0" dirty="0">
                <a:effectLst/>
                <a:latin typeface="Times New Roman" panose="02020603050405020304" pitchFamily="18" charset="0"/>
                <a:cs typeface="Times New Roman" panose="02020603050405020304" pitchFamily="18" charset="0"/>
              </a:rPr>
              <a:t>20000 images have a positive label and the other 20000 have a negative label</a:t>
            </a:r>
          </a:p>
        </p:txBody>
      </p:sp>
      <p:pic>
        <p:nvPicPr>
          <p:cNvPr id="4" name="Audio 3">
            <a:hlinkClick r:id="" action="ppaction://media"/>
            <a:extLst>
              <a:ext uri="{FF2B5EF4-FFF2-40B4-BE49-F238E27FC236}">
                <a16:creationId xmlns:a16="http://schemas.microsoft.com/office/drawing/2014/main" id="{9F48AF52-2F7A-45EF-9B0E-7404CAC0041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55715277"/>
      </p:ext>
    </p:extLst>
  </p:cSld>
  <p:clrMapOvr>
    <a:masterClrMapping/>
  </p:clrMapOvr>
  <mc:AlternateContent xmlns:mc="http://schemas.openxmlformats.org/markup-compatibility/2006">
    <mc:Choice xmlns:p14="http://schemas.microsoft.com/office/powerpoint/2010/main" Requires="p14">
      <p:transition spd="slow" p14:dur="2000" advTm="31589"/>
    </mc:Choice>
    <mc:Fallback>
      <p:transition spd="slow" advTm="315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9938D-B0E7-40B8-9DD6-D47DAA3D11FE}"/>
              </a:ext>
            </a:extLst>
          </p:cNvPr>
          <p:cNvSpPr>
            <a:spLocks noGrp="1"/>
          </p:cNvSpPr>
          <p:nvPr>
            <p:ph type="title"/>
          </p:nvPr>
        </p:nvSpPr>
        <p:spPr/>
        <p:txBody>
          <a:bodyPr>
            <a:normAutofit/>
          </a:bodyPr>
          <a:lstStyle/>
          <a:p>
            <a:pPr algn="ctr"/>
            <a:r>
              <a:rPr lang="en-US" sz="4800" dirty="0">
                <a:latin typeface="Times New Roman" panose="02020603050405020304" pitchFamily="18" charset="0"/>
                <a:cs typeface="Times New Roman" panose="02020603050405020304" pitchFamily="18" charset="0"/>
              </a:rPr>
              <a:t>Preview of images in train and test dataset</a:t>
            </a:r>
          </a:p>
        </p:txBody>
      </p:sp>
      <p:pic>
        <p:nvPicPr>
          <p:cNvPr id="5" name="Content Placeholder 4">
            <a:extLst>
              <a:ext uri="{FF2B5EF4-FFF2-40B4-BE49-F238E27FC236}">
                <a16:creationId xmlns:a16="http://schemas.microsoft.com/office/drawing/2014/main" id="{15E20F0A-6D48-4B86-A2BD-BBFE550D9EBB}"/>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141411" y="2542509"/>
            <a:ext cx="9906000" cy="1123880"/>
          </a:xfrm>
        </p:spPr>
      </p:pic>
      <p:sp>
        <p:nvSpPr>
          <p:cNvPr id="6" name="TextBox 5">
            <a:extLst>
              <a:ext uri="{FF2B5EF4-FFF2-40B4-BE49-F238E27FC236}">
                <a16:creationId xmlns:a16="http://schemas.microsoft.com/office/drawing/2014/main" id="{00AE930A-28AF-47CA-A413-9802ACCE4E06}"/>
              </a:ext>
            </a:extLst>
          </p:cNvPr>
          <p:cNvSpPr txBox="1"/>
          <p:nvPr/>
        </p:nvSpPr>
        <p:spPr>
          <a:xfrm>
            <a:off x="4533088" y="2069162"/>
            <a:ext cx="2363821" cy="369332"/>
          </a:xfrm>
          <a:prstGeom prst="rect">
            <a:avLst/>
          </a:prstGeom>
          <a:noFill/>
        </p:spPr>
        <p:txBody>
          <a:bodyPr wrap="square" rtlCol="0">
            <a:spAutoFit/>
          </a:bodyPr>
          <a:lstStyle/>
          <a:p>
            <a:r>
              <a:rPr lang="en-US" dirty="0"/>
              <a:t>Images in train dataset</a:t>
            </a:r>
          </a:p>
        </p:txBody>
      </p:sp>
      <p:pic>
        <p:nvPicPr>
          <p:cNvPr id="8" name="Picture 7">
            <a:extLst>
              <a:ext uri="{FF2B5EF4-FFF2-40B4-BE49-F238E27FC236}">
                <a16:creationId xmlns:a16="http://schemas.microsoft.com/office/drawing/2014/main" id="{24741B4D-3D0D-4695-9375-5C7035EFCFA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22862" y="4513663"/>
            <a:ext cx="10143099" cy="1196444"/>
          </a:xfrm>
          <a:prstGeom prst="rect">
            <a:avLst/>
          </a:prstGeom>
        </p:spPr>
      </p:pic>
      <p:sp>
        <p:nvSpPr>
          <p:cNvPr id="9" name="TextBox 8">
            <a:extLst>
              <a:ext uri="{FF2B5EF4-FFF2-40B4-BE49-F238E27FC236}">
                <a16:creationId xmlns:a16="http://schemas.microsoft.com/office/drawing/2014/main" id="{04A10F75-F35F-4692-AAA5-1AD284580CA9}"/>
              </a:ext>
            </a:extLst>
          </p:cNvPr>
          <p:cNvSpPr txBox="1"/>
          <p:nvPr/>
        </p:nvSpPr>
        <p:spPr>
          <a:xfrm>
            <a:off x="4533088" y="4007795"/>
            <a:ext cx="2237362" cy="369332"/>
          </a:xfrm>
          <a:prstGeom prst="rect">
            <a:avLst/>
          </a:prstGeom>
          <a:noFill/>
        </p:spPr>
        <p:txBody>
          <a:bodyPr wrap="square" rtlCol="0">
            <a:spAutoFit/>
          </a:bodyPr>
          <a:lstStyle/>
          <a:p>
            <a:r>
              <a:rPr lang="en-US" dirty="0"/>
              <a:t>Images in test dataset</a:t>
            </a:r>
          </a:p>
        </p:txBody>
      </p:sp>
      <p:pic>
        <p:nvPicPr>
          <p:cNvPr id="3" name="Audio 2">
            <a:hlinkClick r:id="" action="ppaction://media"/>
            <a:extLst>
              <a:ext uri="{FF2B5EF4-FFF2-40B4-BE49-F238E27FC236}">
                <a16:creationId xmlns:a16="http://schemas.microsoft.com/office/drawing/2014/main" id="{B439E0E8-7EA0-4C44-B86C-4D17DF647CB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199901404"/>
      </p:ext>
    </p:extLst>
  </p:cSld>
  <p:clrMapOvr>
    <a:masterClrMapping/>
  </p:clrMapOvr>
  <mc:AlternateContent xmlns:mc="http://schemas.openxmlformats.org/markup-compatibility/2006">
    <mc:Choice xmlns:p14="http://schemas.microsoft.com/office/powerpoint/2010/main" Requires="p14">
      <p:transition spd="slow" p14:dur="2000" advTm="21279"/>
    </mc:Choice>
    <mc:Fallback>
      <p:transition spd="slow" advTm="212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D4B9CB-9401-4DC6-81EC-BC785B7CEE74}"/>
              </a:ext>
            </a:extLst>
          </p:cNvPr>
          <p:cNvSpPr>
            <a:spLocks noGrp="1"/>
          </p:cNvSpPr>
          <p:nvPr>
            <p:ph type="title"/>
          </p:nvPr>
        </p:nvSpPr>
        <p:spPr/>
        <p:txBody>
          <a:bodyPr>
            <a:normAutofit/>
          </a:bodyPr>
          <a:lstStyle/>
          <a:p>
            <a:pPr algn="ctr"/>
            <a:r>
              <a:rPr lang="en-US" sz="4800" dirty="0">
                <a:latin typeface="Times New Roman" panose="02020603050405020304" pitchFamily="18" charset="0"/>
                <a:cs typeface="Times New Roman" panose="02020603050405020304" pitchFamily="18" charset="0"/>
              </a:rPr>
              <a:t>Data augmentation</a:t>
            </a:r>
          </a:p>
        </p:txBody>
      </p:sp>
      <p:sp>
        <p:nvSpPr>
          <p:cNvPr id="3" name="Content Placeholder 2">
            <a:extLst>
              <a:ext uri="{FF2B5EF4-FFF2-40B4-BE49-F238E27FC236}">
                <a16:creationId xmlns:a16="http://schemas.microsoft.com/office/drawing/2014/main" id="{6BF6DD14-FA51-4EA0-8EB2-DFE997240222}"/>
              </a:ext>
            </a:extLst>
          </p:cNvPr>
          <p:cNvSpPr>
            <a:spLocks noGrp="1"/>
          </p:cNvSpPr>
          <p:nvPr>
            <p:ph idx="1"/>
          </p:nvPr>
        </p:nvSpPr>
        <p:spPr/>
        <p:txBody>
          <a:bodyPr>
            <a:normAutofit/>
          </a:bodyPr>
          <a:lstStyle/>
          <a:p>
            <a:pPr marL="0" indent="0" algn="ctr">
              <a:buNone/>
            </a:pPr>
            <a:r>
              <a:rPr lang="en-US" sz="2800" b="0" i="0" dirty="0">
                <a:effectLst/>
                <a:latin typeface="Times New Roman" panose="02020603050405020304" pitchFamily="18" charset="0"/>
              </a:rPr>
              <a:t>Image Augmentation is a way of applying different types of transformation techniques on actual images, thus producing copies of the same image with alterations. This helps to train deep learning models on more image variations than what is present in the actual dataset . See some of the techniques on the next slide</a:t>
            </a:r>
            <a:endParaRPr lang="en-US" sz="2800" dirty="0"/>
          </a:p>
        </p:txBody>
      </p:sp>
      <p:pic>
        <p:nvPicPr>
          <p:cNvPr id="4" name="Audio 3">
            <a:hlinkClick r:id="" action="ppaction://media"/>
            <a:extLst>
              <a:ext uri="{FF2B5EF4-FFF2-40B4-BE49-F238E27FC236}">
                <a16:creationId xmlns:a16="http://schemas.microsoft.com/office/drawing/2014/main" id="{44A8FD02-9368-4FF5-A224-E1DB8304A4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156368776"/>
      </p:ext>
    </p:extLst>
  </p:cSld>
  <p:clrMapOvr>
    <a:masterClrMapping/>
  </p:clrMapOvr>
  <mc:AlternateContent xmlns:mc="http://schemas.openxmlformats.org/markup-compatibility/2006">
    <mc:Choice xmlns:p14="http://schemas.microsoft.com/office/powerpoint/2010/main" Requires="p14">
      <p:transition spd="slow" p14:dur="2000" advTm="30729"/>
    </mc:Choice>
    <mc:Fallback>
      <p:transition spd="slow" advTm="307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543C86-F490-4626-ABEA-A3FE74A6B925}"/>
              </a:ext>
            </a:extLst>
          </p:cNvPr>
          <p:cNvSpPr>
            <a:spLocks noGrp="1"/>
          </p:cNvSpPr>
          <p:nvPr>
            <p:ph type="title"/>
          </p:nvPr>
        </p:nvSpPr>
        <p:spPr/>
        <p:txBody>
          <a:bodyPr>
            <a:normAutofit/>
          </a:bodyPr>
          <a:lstStyle/>
          <a:p>
            <a:pPr algn="ctr"/>
            <a:r>
              <a:rPr lang="en-US" sz="4800" dirty="0">
                <a:latin typeface="Times New Roman" panose="02020603050405020304" pitchFamily="18" charset="0"/>
                <a:cs typeface="Times New Roman" panose="02020603050405020304" pitchFamily="18" charset="0"/>
              </a:rPr>
              <a:t>Data augmentation Techniques</a:t>
            </a:r>
            <a:endParaRPr lang="en-US" sz="4800" dirty="0"/>
          </a:p>
        </p:txBody>
      </p:sp>
      <p:sp>
        <p:nvSpPr>
          <p:cNvPr id="3" name="Content Placeholder 2">
            <a:extLst>
              <a:ext uri="{FF2B5EF4-FFF2-40B4-BE49-F238E27FC236}">
                <a16:creationId xmlns:a16="http://schemas.microsoft.com/office/drawing/2014/main" id="{AB023611-F676-41BC-806B-284250DE50EA}"/>
              </a:ext>
            </a:extLst>
          </p:cNvPr>
          <p:cNvSpPr>
            <a:spLocks noGrp="1"/>
          </p:cNvSpPr>
          <p:nvPr>
            <p:ph idx="1"/>
          </p:nvPr>
        </p:nvSpPr>
        <p:spPr/>
        <p:txBody>
          <a:bodyPr/>
          <a:lstStyle/>
          <a:p>
            <a:r>
              <a:rPr lang="en-US" dirty="0"/>
              <a:t>Radom rotation</a:t>
            </a:r>
          </a:p>
        </p:txBody>
      </p:sp>
      <p:pic>
        <p:nvPicPr>
          <p:cNvPr id="5" name="Picture 4" descr="Chart&#10;&#10;Description automatically generated">
            <a:extLst>
              <a:ext uri="{FF2B5EF4-FFF2-40B4-BE49-F238E27FC236}">
                <a16:creationId xmlns:a16="http://schemas.microsoft.com/office/drawing/2014/main" id="{1FBBD753-BF4F-4647-A8CA-C8FDCD19214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42698" y="2827710"/>
            <a:ext cx="3345470" cy="2385267"/>
          </a:xfrm>
          <a:prstGeom prst="rect">
            <a:avLst/>
          </a:prstGeom>
        </p:spPr>
      </p:pic>
      <p:sp>
        <p:nvSpPr>
          <p:cNvPr id="9" name="Rectangle 2">
            <a:extLst>
              <a:ext uri="{FF2B5EF4-FFF2-40B4-BE49-F238E27FC236}">
                <a16:creationId xmlns:a16="http://schemas.microsoft.com/office/drawing/2014/main" id="{8B4A28C7-F667-422A-A108-38B7F3DEF071}"/>
              </a:ext>
            </a:extLst>
          </p:cNvPr>
          <p:cNvSpPr>
            <a:spLocks noChangeArrowheads="1"/>
          </p:cNvSpPr>
          <p:nvPr/>
        </p:nvSpPr>
        <p:spPr bwMode="auto">
          <a:xfrm>
            <a:off x="5301569" y="2971800"/>
            <a:ext cx="3686789"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effectLst/>
                <a:latin typeface="Times New Roman" panose="02020603050405020304" pitchFamily="18" charset="0"/>
                <a:cs typeface="Times New Roman" panose="02020603050405020304" pitchFamily="18" charset="0"/>
              </a:rPr>
              <a:t>The image rotation technique enables the model by generating images of different orientations. The </a:t>
            </a:r>
            <a:r>
              <a:rPr kumimoji="0" lang="en-US" altLang="en-US" b="0" i="0" u="none" strike="noStrike" cap="none" normalizeH="0" baseline="0" dirty="0" err="1">
                <a:ln>
                  <a:noFill/>
                </a:ln>
                <a:effectLst/>
                <a:latin typeface="Times New Roman" panose="02020603050405020304" pitchFamily="18" charset="0"/>
                <a:cs typeface="Times New Roman" panose="02020603050405020304" pitchFamily="18" charset="0"/>
              </a:rPr>
              <a:t>ImageDataGenerator</a:t>
            </a:r>
            <a:r>
              <a:rPr kumimoji="0" lang="en-US" altLang="en-US" b="0" i="0" u="none" strike="noStrike" cap="none" normalizeH="0" baseline="0" dirty="0">
                <a:ln>
                  <a:noFill/>
                </a:ln>
                <a:effectLst/>
                <a:latin typeface="Times New Roman" panose="02020603050405020304" pitchFamily="18" charset="0"/>
                <a:cs typeface="Times New Roman" panose="02020603050405020304" pitchFamily="18" charset="0"/>
              </a:rPr>
              <a:t> class in </a:t>
            </a:r>
            <a:r>
              <a:rPr kumimoji="0" lang="en-US" altLang="en-US" b="0" i="0" u="none" strike="noStrike" cap="none" normalizeH="0" baseline="0" dirty="0" err="1">
                <a:ln>
                  <a:noFill/>
                </a:ln>
                <a:effectLst/>
                <a:latin typeface="Times New Roman" panose="02020603050405020304" pitchFamily="18" charset="0"/>
                <a:cs typeface="Times New Roman" panose="02020603050405020304" pitchFamily="18" charset="0"/>
              </a:rPr>
              <a:t>Keras</a:t>
            </a:r>
            <a:r>
              <a:rPr kumimoji="0" lang="en-US" altLang="en-US" b="0" i="0" u="none" strike="noStrike" cap="none" normalizeH="0" baseline="0" dirty="0">
                <a:ln>
                  <a:noFill/>
                </a:ln>
                <a:effectLst/>
                <a:latin typeface="Times New Roman" panose="02020603050405020304" pitchFamily="18" charset="0"/>
                <a:cs typeface="Times New Roman" panose="02020603050405020304" pitchFamily="18" charset="0"/>
              </a:rPr>
              <a:t> uses this technique to generate randomly rotated images in which the angle can range from 0 degrees to 360 degrees.  </a:t>
            </a:r>
          </a:p>
        </p:txBody>
      </p:sp>
      <p:pic>
        <p:nvPicPr>
          <p:cNvPr id="4" name="Audio 3">
            <a:hlinkClick r:id="" action="ppaction://media"/>
            <a:extLst>
              <a:ext uri="{FF2B5EF4-FFF2-40B4-BE49-F238E27FC236}">
                <a16:creationId xmlns:a16="http://schemas.microsoft.com/office/drawing/2014/main" id="{9DD39072-119D-474F-9A56-80C1B80966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28209946"/>
      </p:ext>
    </p:extLst>
  </p:cSld>
  <p:clrMapOvr>
    <a:masterClrMapping/>
  </p:clrMapOvr>
  <mc:AlternateContent xmlns:mc="http://schemas.openxmlformats.org/markup-compatibility/2006">
    <mc:Choice xmlns:p14="http://schemas.microsoft.com/office/powerpoint/2010/main" Requires="p14">
      <p:transition spd="slow" p14:dur="2000" advTm="4886"/>
    </mc:Choice>
    <mc:Fallback>
      <p:transition spd="slow" advTm="48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96</TotalTime>
  <Words>1037</Words>
  <Application>Microsoft Office PowerPoint</Application>
  <PresentationFormat>Widescreen</PresentationFormat>
  <Paragraphs>63</Paragraphs>
  <Slides>16</Slides>
  <Notes>0</Notes>
  <HiddenSlides>0</HiddenSlides>
  <MMClips>16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Times New Roman</vt:lpstr>
      <vt:lpstr>Tw Cen MT</vt:lpstr>
      <vt:lpstr>Circuit</vt:lpstr>
      <vt:lpstr>Concrete crack detection system – phase 1</vt:lpstr>
      <vt:lpstr>Data EXPLORATION</vt:lpstr>
      <vt:lpstr>Data exploration</vt:lpstr>
      <vt:lpstr>Data splitting, preprocessing and creating generators</vt:lpstr>
      <vt:lpstr>Data splitting, preprocessing and creating generators</vt:lpstr>
      <vt:lpstr>Data visualization</vt:lpstr>
      <vt:lpstr>Preview of images in train and test dataset</vt:lpstr>
      <vt:lpstr>Data augmentation</vt:lpstr>
      <vt:lpstr>Data augmentation Techniques</vt:lpstr>
      <vt:lpstr>Data augmentation Techniques</vt:lpstr>
      <vt:lpstr>DATA AUGMENTATION TECHNIQUES</vt:lpstr>
      <vt:lpstr>Building the Convolutional neural network (cnn ) model</vt:lpstr>
      <vt:lpstr>BUILDING THE CNN MODEL</vt:lpstr>
      <vt:lpstr>Building the cnn model</vt:lpstr>
      <vt:lpstr>References</vt:lpstr>
      <vt:lpstr>         END OF PHASE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Concrete crack detection system – phase 1</dc:title>
  <dc:creator>CLIFF</dc:creator>
  <cp:lastModifiedBy>CLIFF</cp:lastModifiedBy>
  <cp:revision>9</cp:revision>
  <dcterms:created xsi:type="dcterms:W3CDTF">2021-03-07T15:13:05Z</dcterms:created>
  <dcterms:modified xsi:type="dcterms:W3CDTF">2021-03-07T16:52:31Z</dcterms:modified>
</cp:coreProperties>
</file>

<file path=docProps/thumbnail.jpeg>
</file>